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Mulish"/>
      <p:regular r:id="rId30"/>
      <p:bold r:id="rId31"/>
      <p:italic r:id="rId32"/>
      <p:boldItalic r:id="rId33"/>
    </p:embeddedFont>
    <p:embeddedFont>
      <p:font typeface="Bebas Neue"/>
      <p:regular r:id="rId34"/>
    </p:embeddedFont>
    <p:embeddedFont>
      <p:font typeface="Quicksand"/>
      <p:regular r:id="rId35"/>
      <p:bold r:id="rId36"/>
    </p:embeddedFont>
    <p:embeddedFont>
      <p:font typeface="PT Sans"/>
      <p:regular r:id="rId37"/>
      <p:bold r:id="rId38"/>
      <p:italic r:id="rId39"/>
      <p:boldItalic r:id="rId40"/>
    </p:embeddedFont>
    <p:embeddedFont>
      <p:font typeface="DM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6.xml"/><Relationship Id="rId42" Type="http://schemas.openxmlformats.org/officeDocument/2006/relationships/font" Target="fonts/DMSans-bold.fntdata"/><Relationship Id="rId41" Type="http://schemas.openxmlformats.org/officeDocument/2006/relationships/font" Target="fonts/DMSans-regular.fntdata"/><Relationship Id="rId22" Type="http://schemas.openxmlformats.org/officeDocument/2006/relationships/slide" Target="slides/slide18.xml"/><Relationship Id="rId44" Type="http://schemas.openxmlformats.org/officeDocument/2006/relationships/font" Target="fonts/DMSans-boldItalic.fntdata"/><Relationship Id="rId21" Type="http://schemas.openxmlformats.org/officeDocument/2006/relationships/slide" Target="slides/slide17.xml"/><Relationship Id="rId43" Type="http://schemas.openxmlformats.org/officeDocument/2006/relationships/font" Target="fonts/DMSans-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ulish-bold.fntdata"/><Relationship Id="rId30" Type="http://schemas.openxmlformats.org/officeDocument/2006/relationships/font" Target="fonts/Mulish-regular.fntdata"/><Relationship Id="rId11" Type="http://schemas.openxmlformats.org/officeDocument/2006/relationships/slide" Target="slides/slide7.xml"/><Relationship Id="rId33" Type="http://schemas.openxmlformats.org/officeDocument/2006/relationships/font" Target="fonts/Mulish-boldItalic.fntdata"/><Relationship Id="rId10" Type="http://schemas.openxmlformats.org/officeDocument/2006/relationships/slide" Target="slides/slide6.xml"/><Relationship Id="rId32" Type="http://schemas.openxmlformats.org/officeDocument/2006/relationships/font" Target="fonts/Mulish-italic.fntdata"/><Relationship Id="rId13" Type="http://schemas.openxmlformats.org/officeDocument/2006/relationships/slide" Target="slides/slide9.xml"/><Relationship Id="rId35" Type="http://schemas.openxmlformats.org/officeDocument/2006/relationships/font" Target="fonts/Quicksand-regular.fntdata"/><Relationship Id="rId12" Type="http://schemas.openxmlformats.org/officeDocument/2006/relationships/slide" Target="slides/slide8.xml"/><Relationship Id="rId34" Type="http://schemas.openxmlformats.org/officeDocument/2006/relationships/font" Target="fonts/BebasNeue-regular.fntdata"/><Relationship Id="rId15" Type="http://schemas.openxmlformats.org/officeDocument/2006/relationships/slide" Target="slides/slide11.xml"/><Relationship Id="rId37" Type="http://schemas.openxmlformats.org/officeDocument/2006/relationships/font" Target="fonts/PTSans-regular.fntdata"/><Relationship Id="rId14" Type="http://schemas.openxmlformats.org/officeDocument/2006/relationships/slide" Target="slides/slide10.xml"/><Relationship Id="rId36" Type="http://schemas.openxmlformats.org/officeDocument/2006/relationships/font" Target="fonts/Quicksand-bold.fntdata"/><Relationship Id="rId17" Type="http://schemas.openxmlformats.org/officeDocument/2006/relationships/slide" Target="slides/slide13.xml"/><Relationship Id="rId39" Type="http://schemas.openxmlformats.org/officeDocument/2006/relationships/font" Target="fonts/PTSans-italic.fntdata"/><Relationship Id="rId16" Type="http://schemas.openxmlformats.org/officeDocument/2006/relationships/slide" Target="slides/slide12.xml"/><Relationship Id="rId38" Type="http://schemas.openxmlformats.org/officeDocument/2006/relationships/font" Target="fonts/PTSan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b36e597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db36e597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f4a595144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f4a595144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db36e5970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db36e5970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db36e59708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db36e59708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db36e59708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db36e59708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db381093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db381093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db381093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db381093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db36e59708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db36e59708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db36e59708_0_1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db36e59708_0_1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db36e59708_0_1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db36e59708_0_1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7b871a4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7b871a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db36e59708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db36e59708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db36e59708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db36e59708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db36e59708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db36e59708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db36e59708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db36e59708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db36e59708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db36e59708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161ca7da6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161ca7da6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f4a59514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f4a59514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dd46dd1d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dd46dd1d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f4a595144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f4a595144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f4a595144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f4a595144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609200" y="1424875"/>
            <a:ext cx="5925600" cy="2079300"/>
          </a:xfrm>
          <a:prstGeom prst="rect">
            <a:avLst/>
          </a:prstGeom>
          <a:noFill/>
        </p:spPr>
        <p:txBody>
          <a:bodyPr anchorCtr="0" anchor="ctr" bIns="91425" lIns="91425" spcFirstLastPara="1" rIns="91425" wrap="square" tIns="91425">
            <a:noAutofit/>
          </a:bodyPr>
          <a:lstStyle>
            <a:lvl1pPr lvl="0" algn="ctr">
              <a:lnSpc>
                <a:spcPct val="115000"/>
              </a:lnSpc>
              <a:spcBef>
                <a:spcPts val="0"/>
              </a:spcBef>
              <a:spcAft>
                <a:spcPts val="0"/>
              </a:spcAft>
              <a:buSzPts val="5200"/>
              <a:buNone/>
              <a:defRPr b="0"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1609200" y="3573775"/>
            <a:ext cx="5942700" cy="47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1"/>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87" name="Google Shape;87;p11"/>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1"/>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89" name="Google Shape;89;p11"/>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90" name="Google Shape;90;p11"/>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91" name="Google Shape;91;p11"/>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92" name="Google Shape;92;p11"/>
          <p:cNvSpPr txBox="1"/>
          <p:nvPr>
            <p:ph hasCustomPrompt="1" type="title"/>
          </p:nvPr>
        </p:nvSpPr>
        <p:spPr>
          <a:xfrm>
            <a:off x="1284000" y="1429725"/>
            <a:ext cx="6576000" cy="1408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3" name="Google Shape;93;p11"/>
          <p:cNvSpPr txBox="1"/>
          <p:nvPr>
            <p:ph idx="1" type="subTitle"/>
          </p:nvPr>
        </p:nvSpPr>
        <p:spPr>
          <a:xfrm>
            <a:off x="1284000" y="2985500"/>
            <a:ext cx="6576000" cy="4971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2"/>
        </a:solidFill>
      </p:bgPr>
    </p:bg>
    <p:spTree>
      <p:nvGrpSpPr>
        <p:cNvPr id="94" name="Shape 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5" name="Shape 95"/>
        <p:cNvGrpSpPr/>
        <p:nvPr/>
      </p:nvGrpSpPr>
      <p:grpSpPr>
        <a:xfrm>
          <a:off x="0" y="0"/>
          <a:ext cx="0" cy="0"/>
          <a:chOff x="0" y="0"/>
          <a:chExt cx="0" cy="0"/>
        </a:xfrm>
      </p:grpSpPr>
      <p:sp>
        <p:nvSpPr>
          <p:cNvPr id="96" name="Google Shape;96;p13"/>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3"/>
          <p:cNvSpPr txBox="1"/>
          <p:nvPr>
            <p:ph idx="1" type="subTitle"/>
          </p:nvPr>
        </p:nvSpPr>
        <p:spPr>
          <a:xfrm>
            <a:off x="713225" y="20181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 name="Google Shape;99;p13"/>
          <p:cNvSpPr txBox="1"/>
          <p:nvPr>
            <p:ph idx="2" type="subTitle"/>
          </p:nvPr>
        </p:nvSpPr>
        <p:spPr>
          <a:xfrm>
            <a:off x="713225" y="3870728"/>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 name="Google Shape;100;p13"/>
          <p:cNvSpPr txBox="1"/>
          <p:nvPr>
            <p:ph idx="3" type="subTitle"/>
          </p:nvPr>
        </p:nvSpPr>
        <p:spPr>
          <a:xfrm>
            <a:off x="3359125" y="38707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13"/>
          <p:cNvSpPr txBox="1"/>
          <p:nvPr>
            <p:ph idx="4" type="subTitle"/>
          </p:nvPr>
        </p:nvSpPr>
        <p:spPr>
          <a:xfrm>
            <a:off x="3359125" y="20180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 name="Google Shape;102;p13"/>
          <p:cNvSpPr txBox="1"/>
          <p:nvPr>
            <p:ph hasCustomPrompt="1" idx="5" type="title"/>
          </p:nvPr>
        </p:nvSpPr>
        <p:spPr>
          <a:xfrm>
            <a:off x="713225" y="1141288"/>
            <a:ext cx="656100" cy="4380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hasCustomPrompt="1" idx="6" type="title"/>
          </p:nvPr>
        </p:nvSpPr>
        <p:spPr>
          <a:xfrm>
            <a:off x="3359125" y="2994063"/>
            <a:ext cx="656100" cy="4389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p:nvPr>
            <p:ph hasCustomPrompt="1" idx="7" type="title"/>
          </p:nvPr>
        </p:nvSpPr>
        <p:spPr>
          <a:xfrm>
            <a:off x="713225" y="2994063"/>
            <a:ext cx="656100" cy="4389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hasCustomPrompt="1" idx="8" type="title"/>
          </p:nvPr>
        </p:nvSpPr>
        <p:spPr>
          <a:xfrm>
            <a:off x="3359125" y="1142055"/>
            <a:ext cx="656100" cy="4380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idx="9" type="subTitle"/>
          </p:nvPr>
        </p:nvSpPr>
        <p:spPr>
          <a:xfrm>
            <a:off x="5997638" y="38707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13"/>
          <p:cNvSpPr txBox="1"/>
          <p:nvPr>
            <p:ph idx="13" type="subTitle"/>
          </p:nvPr>
        </p:nvSpPr>
        <p:spPr>
          <a:xfrm>
            <a:off x="5997638" y="2018025"/>
            <a:ext cx="2426100" cy="538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13"/>
          <p:cNvSpPr txBox="1"/>
          <p:nvPr>
            <p:ph hasCustomPrompt="1" idx="14" type="title"/>
          </p:nvPr>
        </p:nvSpPr>
        <p:spPr>
          <a:xfrm>
            <a:off x="5997638" y="2994063"/>
            <a:ext cx="656100" cy="4389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15" type="title"/>
          </p:nvPr>
        </p:nvSpPr>
        <p:spPr>
          <a:xfrm>
            <a:off x="5997638" y="1142055"/>
            <a:ext cx="656100" cy="4380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3000"/>
              <a:buNone/>
              <a:defRPr sz="2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idx="16" type="subTitle"/>
          </p:nvPr>
        </p:nvSpPr>
        <p:spPr>
          <a:xfrm>
            <a:off x="713225" y="1594575"/>
            <a:ext cx="2423100" cy="438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1" name="Google Shape;111;p13"/>
          <p:cNvSpPr txBox="1"/>
          <p:nvPr>
            <p:ph idx="17" type="subTitle"/>
          </p:nvPr>
        </p:nvSpPr>
        <p:spPr>
          <a:xfrm>
            <a:off x="713225" y="3447136"/>
            <a:ext cx="2423100" cy="4284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2" name="Google Shape;112;p13"/>
          <p:cNvSpPr txBox="1"/>
          <p:nvPr>
            <p:ph idx="18" type="subTitle"/>
          </p:nvPr>
        </p:nvSpPr>
        <p:spPr>
          <a:xfrm>
            <a:off x="3359125" y="3447125"/>
            <a:ext cx="2423100" cy="4284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3" name="Google Shape;113;p13"/>
          <p:cNvSpPr txBox="1"/>
          <p:nvPr>
            <p:ph idx="19" type="subTitle"/>
          </p:nvPr>
        </p:nvSpPr>
        <p:spPr>
          <a:xfrm>
            <a:off x="3359125" y="1594575"/>
            <a:ext cx="2423100" cy="438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4" name="Google Shape;114;p13"/>
          <p:cNvSpPr txBox="1"/>
          <p:nvPr>
            <p:ph idx="20" type="subTitle"/>
          </p:nvPr>
        </p:nvSpPr>
        <p:spPr>
          <a:xfrm>
            <a:off x="5997638" y="3447125"/>
            <a:ext cx="2423100" cy="4284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5" name="Google Shape;115;p13"/>
          <p:cNvSpPr txBox="1"/>
          <p:nvPr>
            <p:ph idx="21" type="subTitle"/>
          </p:nvPr>
        </p:nvSpPr>
        <p:spPr>
          <a:xfrm>
            <a:off x="5997638" y="1594575"/>
            <a:ext cx="2423100" cy="438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cxnSp>
        <p:nvCxnSpPr>
          <p:cNvPr id="116" name="Google Shape;116;p13"/>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17" name="Google Shape;117;p13"/>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 name="Google Shape;118;p13"/>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19" name="Google Shape;119;p13"/>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20" name="Google Shape;120;p13"/>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21" name="Google Shape;121;p13"/>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2" name="Shape 122"/>
        <p:cNvGrpSpPr/>
        <p:nvPr/>
      </p:nvGrpSpPr>
      <p:grpSpPr>
        <a:xfrm>
          <a:off x="0" y="0"/>
          <a:ext cx="0" cy="0"/>
          <a:chOff x="0" y="0"/>
          <a:chExt cx="0" cy="0"/>
        </a:xfrm>
      </p:grpSpPr>
      <p:sp>
        <p:nvSpPr>
          <p:cNvPr id="123" name="Google Shape;123;p14"/>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4"/>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25" name="Google Shape;125;p14"/>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4"/>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27" name="Google Shape;127;p14"/>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28" name="Google Shape;128;p14"/>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29" name="Google Shape;129;p14"/>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30" name="Google Shape;130;p14"/>
          <p:cNvSpPr txBox="1"/>
          <p:nvPr>
            <p:ph type="title"/>
          </p:nvPr>
        </p:nvSpPr>
        <p:spPr>
          <a:xfrm>
            <a:off x="969900" y="3387600"/>
            <a:ext cx="7204200" cy="531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1" name="Google Shape;131;p14"/>
          <p:cNvSpPr txBox="1"/>
          <p:nvPr>
            <p:ph idx="1" type="subTitle"/>
          </p:nvPr>
        </p:nvSpPr>
        <p:spPr>
          <a:xfrm>
            <a:off x="969900" y="1312625"/>
            <a:ext cx="7204200" cy="147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32" name="Shape 132"/>
        <p:cNvGrpSpPr/>
        <p:nvPr/>
      </p:nvGrpSpPr>
      <p:grpSpPr>
        <a:xfrm>
          <a:off x="0" y="0"/>
          <a:ext cx="0" cy="0"/>
          <a:chOff x="0" y="0"/>
          <a:chExt cx="0" cy="0"/>
        </a:xfrm>
      </p:grpSpPr>
      <p:sp>
        <p:nvSpPr>
          <p:cNvPr id="133" name="Google Shape;133;p15"/>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5"/>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35" name="Google Shape;135;p15"/>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5"/>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37" name="Google Shape;137;p15"/>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38" name="Google Shape;138;p15"/>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39" name="Google Shape;139;p15"/>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40" name="Google Shape;140;p15"/>
          <p:cNvSpPr txBox="1"/>
          <p:nvPr>
            <p:ph type="title"/>
          </p:nvPr>
        </p:nvSpPr>
        <p:spPr>
          <a:xfrm>
            <a:off x="720000" y="1148563"/>
            <a:ext cx="3944700" cy="1607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1" name="Google Shape;141;p15"/>
          <p:cNvSpPr txBox="1"/>
          <p:nvPr>
            <p:ph idx="1" type="subTitle"/>
          </p:nvPr>
        </p:nvSpPr>
        <p:spPr>
          <a:xfrm>
            <a:off x="720000" y="2878638"/>
            <a:ext cx="3944700" cy="111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15"/>
          <p:cNvSpPr/>
          <p:nvPr>
            <p:ph idx="2" type="pic"/>
          </p:nvPr>
        </p:nvSpPr>
        <p:spPr>
          <a:xfrm>
            <a:off x="5149825" y="691038"/>
            <a:ext cx="3070800" cy="3761400"/>
          </a:xfrm>
          <a:prstGeom prst="ellipse">
            <a:avLst/>
          </a:prstGeom>
          <a:noFill/>
          <a:ln cap="flat" cmpd="sng" w="19050">
            <a:solidFill>
              <a:schemeClr val="dk2"/>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43" name="Shape 143"/>
        <p:cNvGrpSpPr/>
        <p:nvPr/>
      </p:nvGrpSpPr>
      <p:grpSpPr>
        <a:xfrm>
          <a:off x="0" y="0"/>
          <a:ext cx="0" cy="0"/>
          <a:chOff x="0" y="0"/>
          <a:chExt cx="0" cy="0"/>
        </a:xfrm>
      </p:grpSpPr>
      <p:sp>
        <p:nvSpPr>
          <p:cNvPr id="144" name="Google Shape;144;p16"/>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16"/>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46" name="Google Shape;146;p16"/>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6"/>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48" name="Google Shape;148;p16"/>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49" name="Google Shape;149;p16"/>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50" name="Google Shape;150;p16"/>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51" name="Google Shape;151;p16"/>
          <p:cNvSpPr txBox="1"/>
          <p:nvPr>
            <p:ph type="title"/>
          </p:nvPr>
        </p:nvSpPr>
        <p:spPr>
          <a:xfrm>
            <a:off x="720000" y="1568400"/>
            <a:ext cx="2891400" cy="700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2" name="Google Shape;152;p16"/>
          <p:cNvSpPr txBox="1"/>
          <p:nvPr>
            <p:ph idx="1" type="subTitle"/>
          </p:nvPr>
        </p:nvSpPr>
        <p:spPr>
          <a:xfrm>
            <a:off x="720000" y="2268888"/>
            <a:ext cx="2891400" cy="1306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3" name="Shape 153"/>
        <p:cNvGrpSpPr/>
        <p:nvPr/>
      </p:nvGrpSpPr>
      <p:grpSpPr>
        <a:xfrm>
          <a:off x="0" y="0"/>
          <a:ext cx="0" cy="0"/>
          <a:chOff x="0" y="0"/>
          <a:chExt cx="0" cy="0"/>
        </a:xfrm>
      </p:grpSpPr>
      <p:sp>
        <p:nvSpPr>
          <p:cNvPr id="154" name="Google Shape;154;p17"/>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7"/>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56" name="Google Shape;156;p17"/>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7"/>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58" name="Google Shape;158;p17"/>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59" name="Google Shape;159;p17"/>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60" name="Google Shape;160;p17"/>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61" name="Google Shape;16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17"/>
          <p:cNvSpPr txBox="1"/>
          <p:nvPr>
            <p:ph idx="1" type="subTitle"/>
          </p:nvPr>
        </p:nvSpPr>
        <p:spPr>
          <a:xfrm>
            <a:off x="937625" y="307125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3" name="Google Shape;163;p17"/>
          <p:cNvSpPr txBox="1"/>
          <p:nvPr>
            <p:ph idx="2" type="subTitle"/>
          </p:nvPr>
        </p:nvSpPr>
        <p:spPr>
          <a:xfrm>
            <a:off x="3484346" y="307125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4" name="Google Shape;164;p17"/>
          <p:cNvSpPr txBox="1"/>
          <p:nvPr>
            <p:ph idx="3" type="subTitle"/>
          </p:nvPr>
        </p:nvSpPr>
        <p:spPr>
          <a:xfrm>
            <a:off x="6031074" y="3071250"/>
            <a:ext cx="2175300" cy="86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5" name="Google Shape;165;p17"/>
          <p:cNvSpPr txBox="1"/>
          <p:nvPr>
            <p:ph idx="4" type="subTitle"/>
          </p:nvPr>
        </p:nvSpPr>
        <p:spPr>
          <a:xfrm>
            <a:off x="937625" y="2690250"/>
            <a:ext cx="2175300" cy="365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6" name="Google Shape;166;p17"/>
          <p:cNvSpPr txBox="1"/>
          <p:nvPr>
            <p:ph idx="5" type="subTitle"/>
          </p:nvPr>
        </p:nvSpPr>
        <p:spPr>
          <a:xfrm>
            <a:off x="3484347" y="2690250"/>
            <a:ext cx="2175300" cy="365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67" name="Google Shape;167;p17"/>
          <p:cNvSpPr txBox="1"/>
          <p:nvPr>
            <p:ph idx="6" type="subTitle"/>
          </p:nvPr>
        </p:nvSpPr>
        <p:spPr>
          <a:xfrm>
            <a:off x="6031075" y="2690250"/>
            <a:ext cx="2175300" cy="365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68" name="Shape 168"/>
        <p:cNvGrpSpPr/>
        <p:nvPr/>
      </p:nvGrpSpPr>
      <p:grpSpPr>
        <a:xfrm>
          <a:off x="0" y="0"/>
          <a:ext cx="0" cy="0"/>
          <a:chOff x="0" y="0"/>
          <a:chExt cx="0" cy="0"/>
        </a:xfrm>
      </p:grpSpPr>
      <p:sp>
        <p:nvSpPr>
          <p:cNvPr id="169" name="Google Shape;169;p18"/>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18"/>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71" name="Google Shape;171;p18"/>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 name="Google Shape;172;p18"/>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73" name="Google Shape;173;p18"/>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74" name="Google Shape;174;p18"/>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75" name="Google Shape;175;p18"/>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76" name="Google Shape;176;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18"/>
          <p:cNvSpPr txBox="1"/>
          <p:nvPr>
            <p:ph idx="1" type="subTitle"/>
          </p:nvPr>
        </p:nvSpPr>
        <p:spPr>
          <a:xfrm>
            <a:off x="720025" y="1610942"/>
            <a:ext cx="77040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8" name="Google Shape;178;p18"/>
          <p:cNvSpPr txBox="1"/>
          <p:nvPr>
            <p:ph idx="2" type="subTitle"/>
          </p:nvPr>
        </p:nvSpPr>
        <p:spPr>
          <a:xfrm>
            <a:off x="720025" y="2731125"/>
            <a:ext cx="77040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79" name="Google Shape;179;p18"/>
          <p:cNvSpPr txBox="1"/>
          <p:nvPr>
            <p:ph idx="3" type="subTitle"/>
          </p:nvPr>
        </p:nvSpPr>
        <p:spPr>
          <a:xfrm>
            <a:off x="720025" y="3851625"/>
            <a:ext cx="77040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80" name="Google Shape;180;p18"/>
          <p:cNvSpPr txBox="1"/>
          <p:nvPr>
            <p:ph idx="4" type="subTitle"/>
          </p:nvPr>
        </p:nvSpPr>
        <p:spPr>
          <a:xfrm>
            <a:off x="720025" y="1241274"/>
            <a:ext cx="7704000" cy="39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81" name="Google Shape;181;p18"/>
          <p:cNvSpPr txBox="1"/>
          <p:nvPr>
            <p:ph idx="5" type="subTitle"/>
          </p:nvPr>
        </p:nvSpPr>
        <p:spPr>
          <a:xfrm>
            <a:off x="720025" y="2350125"/>
            <a:ext cx="7704000" cy="39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82" name="Google Shape;182;p18"/>
          <p:cNvSpPr txBox="1"/>
          <p:nvPr>
            <p:ph idx="6" type="subTitle"/>
          </p:nvPr>
        </p:nvSpPr>
        <p:spPr>
          <a:xfrm>
            <a:off x="720025" y="3470625"/>
            <a:ext cx="7704000" cy="39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83" name="Shape 183"/>
        <p:cNvGrpSpPr/>
        <p:nvPr/>
      </p:nvGrpSpPr>
      <p:grpSpPr>
        <a:xfrm>
          <a:off x="0" y="0"/>
          <a:ext cx="0" cy="0"/>
          <a:chOff x="0" y="0"/>
          <a:chExt cx="0" cy="0"/>
        </a:xfrm>
      </p:grpSpPr>
      <p:sp>
        <p:nvSpPr>
          <p:cNvPr id="184" name="Google Shape;184;p19"/>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19"/>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186" name="Google Shape;186;p19"/>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19"/>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188" name="Google Shape;188;p19"/>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189" name="Google Shape;189;p19"/>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190" name="Google Shape;190;p19"/>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191" name="Google Shape;191;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2" name="Google Shape;192;p19"/>
          <p:cNvSpPr txBox="1"/>
          <p:nvPr>
            <p:ph idx="1" type="subTitle"/>
          </p:nvPr>
        </p:nvSpPr>
        <p:spPr>
          <a:xfrm>
            <a:off x="1381625" y="1718025"/>
            <a:ext cx="70425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3" name="Google Shape;193;p19"/>
          <p:cNvSpPr txBox="1"/>
          <p:nvPr>
            <p:ph idx="2" type="subTitle"/>
          </p:nvPr>
        </p:nvSpPr>
        <p:spPr>
          <a:xfrm>
            <a:off x="1381635" y="2861025"/>
            <a:ext cx="70425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4" name="Google Shape;194;p19"/>
          <p:cNvSpPr txBox="1"/>
          <p:nvPr>
            <p:ph idx="3" type="subTitle"/>
          </p:nvPr>
        </p:nvSpPr>
        <p:spPr>
          <a:xfrm>
            <a:off x="1381635" y="4004025"/>
            <a:ext cx="70425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95" name="Google Shape;195;p19"/>
          <p:cNvSpPr txBox="1"/>
          <p:nvPr>
            <p:ph idx="4" type="subTitle"/>
          </p:nvPr>
        </p:nvSpPr>
        <p:spPr>
          <a:xfrm>
            <a:off x="1381625" y="1406025"/>
            <a:ext cx="7042500" cy="33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96" name="Google Shape;196;p19"/>
          <p:cNvSpPr txBox="1"/>
          <p:nvPr>
            <p:ph idx="5" type="subTitle"/>
          </p:nvPr>
        </p:nvSpPr>
        <p:spPr>
          <a:xfrm>
            <a:off x="1381625" y="2526575"/>
            <a:ext cx="7042500" cy="33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97" name="Google Shape;197;p19"/>
          <p:cNvSpPr txBox="1"/>
          <p:nvPr>
            <p:ph idx="6" type="subTitle"/>
          </p:nvPr>
        </p:nvSpPr>
        <p:spPr>
          <a:xfrm>
            <a:off x="1381625" y="3647125"/>
            <a:ext cx="7042500" cy="3336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2600"/>
              <a:buFont typeface="Bebas Neue"/>
              <a:buNone/>
              <a:defRPr b="1" sz="2000">
                <a:solidFill>
                  <a:schemeClr val="dk2"/>
                </a:solidFill>
                <a:latin typeface="Quicksand"/>
                <a:ea typeface="Quicksand"/>
                <a:cs typeface="Quicksand"/>
                <a:sym typeface="Quicksand"/>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8" name="Shape 198"/>
        <p:cNvGrpSpPr/>
        <p:nvPr/>
      </p:nvGrpSpPr>
      <p:grpSpPr>
        <a:xfrm>
          <a:off x="0" y="0"/>
          <a:ext cx="0" cy="0"/>
          <a:chOff x="0" y="0"/>
          <a:chExt cx="0" cy="0"/>
        </a:xfrm>
      </p:grpSpPr>
      <p:sp>
        <p:nvSpPr>
          <p:cNvPr id="199" name="Google Shape;199;p20"/>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20"/>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01" name="Google Shape;201;p20"/>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 name="Google Shape;202;p20"/>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03" name="Google Shape;203;p20"/>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04" name="Google Shape;204;p20"/>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05" name="Google Shape;205;p20"/>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206" name="Google Shape;20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7" name="Google Shape;207;p20"/>
          <p:cNvSpPr txBox="1"/>
          <p:nvPr>
            <p:ph idx="1" type="subTitle"/>
          </p:nvPr>
        </p:nvSpPr>
        <p:spPr>
          <a:xfrm>
            <a:off x="1545775" y="1975263"/>
            <a:ext cx="25569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 name="Google Shape;208;p20"/>
          <p:cNvSpPr txBox="1"/>
          <p:nvPr>
            <p:ph idx="2" type="subTitle"/>
          </p:nvPr>
        </p:nvSpPr>
        <p:spPr>
          <a:xfrm>
            <a:off x="5041325" y="1975263"/>
            <a:ext cx="25569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 name="Google Shape;209;p20"/>
          <p:cNvSpPr txBox="1"/>
          <p:nvPr>
            <p:ph idx="3" type="subTitle"/>
          </p:nvPr>
        </p:nvSpPr>
        <p:spPr>
          <a:xfrm>
            <a:off x="1545775" y="3691500"/>
            <a:ext cx="25569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0" name="Google Shape;210;p20"/>
          <p:cNvSpPr txBox="1"/>
          <p:nvPr>
            <p:ph idx="4" type="subTitle"/>
          </p:nvPr>
        </p:nvSpPr>
        <p:spPr>
          <a:xfrm>
            <a:off x="5041325" y="3691500"/>
            <a:ext cx="2556900" cy="91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 name="Google Shape;211;p20"/>
          <p:cNvSpPr txBox="1"/>
          <p:nvPr>
            <p:ph idx="5" type="subTitle"/>
          </p:nvPr>
        </p:nvSpPr>
        <p:spPr>
          <a:xfrm>
            <a:off x="1545775" y="1670463"/>
            <a:ext cx="2556900" cy="354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12" name="Google Shape;212;p20"/>
          <p:cNvSpPr txBox="1"/>
          <p:nvPr>
            <p:ph idx="6" type="subTitle"/>
          </p:nvPr>
        </p:nvSpPr>
        <p:spPr>
          <a:xfrm>
            <a:off x="5041325" y="1670463"/>
            <a:ext cx="2556900" cy="354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13" name="Google Shape;213;p20"/>
          <p:cNvSpPr txBox="1"/>
          <p:nvPr>
            <p:ph idx="7" type="subTitle"/>
          </p:nvPr>
        </p:nvSpPr>
        <p:spPr>
          <a:xfrm>
            <a:off x="1545775" y="3386700"/>
            <a:ext cx="2556900" cy="354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214" name="Google Shape;214;p20"/>
          <p:cNvSpPr txBox="1"/>
          <p:nvPr>
            <p:ph idx="8" type="subTitle"/>
          </p:nvPr>
        </p:nvSpPr>
        <p:spPr>
          <a:xfrm>
            <a:off x="5041325" y="3386700"/>
            <a:ext cx="2556900" cy="3549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sp>
        <p:nvSpPr>
          <p:cNvPr id="14" name="Google Shape;14;p3"/>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title"/>
          </p:nvPr>
        </p:nvSpPr>
        <p:spPr>
          <a:xfrm>
            <a:off x="3579950" y="1854500"/>
            <a:ext cx="36048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959250" y="1854500"/>
            <a:ext cx="11898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1959250" y="2939075"/>
            <a:ext cx="5225400" cy="446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ctr">
              <a:lnSpc>
                <a:spcPct val="100000"/>
              </a:lnSpc>
              <a:spcBef>
                <a:spcPts val="160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cxnSp>
        <p:nvCxnSpPr>
          <p:cNvPr id="18" name="Google Shape;18;p3"/>
          <p:cNvCxnSpPr/>
          <p:nvPr/>
        </p:nvCxnSpPr>
        <p:spPr>
          <a:xfrm rot="10800000">
            <a:off x="8761325" y="2079300"/>
            <a:ext cx="0" cy="984900"/>
          </a:xfrm>
          <a:prstGeom prst="straightConnector1">
            <a:avLst/>
          </a:prstGeom>
          <a:noFill/>
          <a:ln cap="flat" cmpd="sng" w="19050">
            <a:solidFill>
              <a:schemeClr val="lt1"/>
            </a:solidFill>
            <a:prstDash val="solid"/>
            <a:round/>
            <a:headEnd len="med" w="med" type="oval"/>
            <a:tailEnd len="med" w="med" type="oval"/>
          </a:ln>
        </p:spPr>
      </p:cxnSp>
      <p:cxnSp>
        <p:nvCxnSpPr>
          <p:cNvPr id="19" name="Google Shape;19;p3"/>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0" name="Google Shape;20;p3"/>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3"/>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2" name="Google Shape;22;p3"/>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3" name="Google Shape;23;p3"/>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4" name="Google Shape;24;p3"/>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5" name="Google Shape;25;p3"/>
          <p:cNvCxnSpPr/>
          <p:nvPr/>
        </p:nvCxnSpPr>
        <p:spPr>
          <a:xfrm rot="10800000">
            <a:off x="394350" y="2079300"/>
            <a:ext cx="0" cy="98490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215" name="Shape 215"/>
        <p:cNvGrpSpPr/>
        <p:nvPr/>
      </p:nvGrpSpPr>
      <p:grpSpPr>
        <a:xfrm>
          <a:off x="0" y="0"/>
          <a:ext cx="0" cy="0"/>
          <a:chOff x="0" y="0"/>
          <a:chExt cx="0" cy="0"/>
        </a:xfrm>
      </p:grpSpPr>
      <p:sp>
        <p:nvSpPr>
          <p:cNvPr id="216" name="Google Shape;216;p21"/>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 name="Google Shape;217;p21"/>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18" name="Google Shape;218;p21"/>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21"/>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20" name="Google Shape;220;p21"/>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21" name="Google Shape;221;p21"/>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22" name="Google Shape;222;p21"/>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223" name="Google Shape;22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4" name="Google Shape;224;p21"/>
          <p:cNvSpPr txBox="1"/>
          <p:nvPr>
            <p:ph idx="1" type="subTitle"/>
          </p:nvPr>
        </p:nvSpPr>
        <p:spPr>
          <a:xfrm>
            <a:off x="903950" y="2149201"/>
            <a:ext cx="2191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5" name="Google Shape;225;p21"/>
          <p:cNvSpPr txBox="1"/>
          <p:nvPr>
            <p:ph idx="2" type="subTitle"/>
          </p:nvPr>
        </p:nvSpPr>
        <p:spPr>
          <a:xfrm>
            <a:off x="3478550" y="2149201"/>
            <a:ext cx="2182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21"/>
          <p:cNvSpPr txBox="1"/>
          <p:nvPr>
            <p:ph idx="3" type="subTitle"/>
          </p:nvPr>
        </p:nvSpPr>
        <p:spPr>
          <a:xfrm>
            <a:off x="903950" y="3579425"/>
            <a:ext cx="2191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7" name="Google Shape;227;p21"/>
          <p:cNvSpPr txBox="1"/>
          <p:nvPr>
            <p:ph idx="4" type="subTitle"/>
          </p:nvPr>
        </p:nvSpPr>
        <p:spPr>
          <a:xfrm>
            <a:off x="3478550" y="3579425"/>
            <a:ext cx="21825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8" name="Google Shape;228;p21"/>
          <p:cNvSpPr txBox="1"/>
          <p:nvPr>
            <p:ph idx="5" type="subTitle"/>
          </p:nvPr>
        </p:nvSpPr>
        <p:spPr>
          <a:xfrm>
            <a:off x="6048850" y="2149201"/>
            <a:ext cx="2199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9" name="Google Shape;229;p21"/>
          <p:cNvSpPr txBox="1"/>
          <p:nvPr>
            <p:ph idx="6" type="subTitle"/>
          </p:nvPr>
        </p:nvSpPr>
        <p:spPr>
          <a:xfrm>
            <a:off x="6048850" y="3579425"/>
            <a:ext cx="21999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0" name="Google Shape;230;p21"/>
          <p:cNvSpPr txBox="1"/>
          <p:nvPr>
            <p:ph idx="7" type="subTitle"/>
          </p:nvPr>
        </p:nvSpPr>
        <p:spPr>
          <a:xfrm>
            <a:off x="908250" y="1656600"/>
            <a:ext cx="21825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1" name="Google Shape;231;p21"/>
          <p:cNvSpPr txBox="1"/>
          <p:nvPr>
            <p:ph idx="8" type="subTitle"/>
          </p:nvPr>
        </p:nvSpPr>
        <p:spPr>
          <a:xfrm>
            <a:off x="3482836" y="1656600"/>
            <a:ext cx="21738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2" name="Google Shape;232;p21"/>
          <p:cNvSpPr txBox="1"/>
          <p:nvPr>
            <p:ph idx="9" type="subTitle"/>
          </p:nvPr>
        </p:nvSpPr>
        <p:spPr>
          <a:xfrm>
            <a:off x="6053173" y="1656600"/>
            <a:ext cx="21912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3" name="Google Shape;233;p21"/>
          <p:cNvSpPr txBox="1"/>
          <p:nvPr>
            <p:ph idx="13" type="subTitle"/>
          </p:nvPr>
        </p:nvSpPr>
        <p:spPr>
          <a:xfrm>
            <a:off x="908250" y="3086800"/>
            <a:ext cx="21825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4" name="Google Shape;234;p21"/>
          <p:cNvSpPr txBox="1"/>
          <p:nvPr>
            <p:ph idx="14" type="subTitle"/>
          </p:nvPr>
        </p:nvSpPr>
        <p:spPr>
          <a:xfrm>
            <a:off x="3482836" y="3086800"/>
            <a:ext cx="21738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5" name="Google Shape;235;p21"/>
          <p:cNvSpPr txBox="1"/>
          <p:nvPr>
            <p:ph idx="15" type="subTitle"/>
          </p:nvPr>
        </p:nvSpPr>
        <p:spPr>
          <a:xfrm>
            <a:off x="6053173" y="3086800"/>
            <a:ext cx="2191200" cy="4425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400"/>
              <a:buFont typeface="Bebas Neue"/>
              <a:buNone/>
              <a:defRPr b="1" sz="2000">
                <a:solidFill>
                  <a:schemeClr val="dk2"/>
                </a:solidFill>
                <a:latin typeface="Quicksand"/>
                <a:ea typeface="Quicksand"/>
                <a:cs typeface="Quicksand"/>
                <a:sym typeface="Quicksan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36" name="Shape 236"/>
        <p:cNvGrpSpPr/>
        <p:nvPr/>
      </p:nvGrpSpPr>
      <p:grpSpPr>
        <a:xfrm>
          <a:off x="0" y="0"/>
          <a:ext cx="0" cy="0"/>
          <a:chOff x="0" y="0"/>
          <a:chExt cx="0" cy="0"/>
        </a:xfrm>
      </p:grpSpPr>
      <p:sp>
        <p:nvSpPr>
          <p:cNvPr id="237" name="Google Shape;237;p22"/>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 name="Google Shape;238;p22"/>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39" name="Google Shape;239;p22"/>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2"/>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41" name="Google Shape;241;p22"/>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42" name="Google Shape;242;p22"/>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43" name="Google Shape;243;p22"/>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244" name="Google Shape;244;p22"/>
          <p:cNvSpPr txBox="1"/>
          <p:nvPr>
            <p:ph hasCustomPrompt="1" type="title"/>
          </p:nvPr>
        </p:nvSpPr>
        <p:spPr>
          <a:xfrm>
            <a:off x="2223600" y="552112"/>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5" name="Google Shape;245;p22"/>
          <p:cNvSpPr txBox="1"/>
          <p:nvPr>
            <p:ph idx="1" type="subTitle"/>
          </p:nvPr>
        </p:nvSpPr>
        <p:spPr>
          <a:xfrm>
            <a:off x="2223600" y="1364275"/>
            <a:ext cx="4696800" cy="428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46" name="Google Shape;246;p22"/>
          <p:cNvSpPr txBox="1"/>
          <p:nvPr>
            <p:ph hasCustomPrompt="1" idx="2" type="title"/>
          </p:nvPr>
        </p:nvSpPr>
        <p:spPr>
          <a:xfrm>
            <a:off x="2223600" y="1904368"/>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7" name="Google Shape;247;p22"/>
          <p:cNvSpPr txBox="1"/>
          <p:nvPr>
            <p:ph idx="3" type="subTitle"/>
          </p:nvPr>
        </p:nvSpPr>
        <p:spPr>
          <a:xfrm>
            <a:off x="2223600" y="2716527"/>
            <a:ext cx="4696800" cy="446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48" name="Google Shape;248;p22"/>
          <p:cNvSpPr txBox="1"/>
          <p:nvPr>
            <p:ph hasCustomPrompt="1" idx="4" type="title"/>
          </p:nvPr>
        </p:nvSpPr>
        <p:spPr>
          <a:xfrm>
            <a:off x="2223600" y="3256624"/>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49" name="Google Shape;249;p22"/>
          <p:cNvSpPr txBox="1"/>
          <p:nvPr>
            <p:ph idx="5" type="subTitle"/>
          </p:nvPr>
        </p:nvSpPr>
        <p:spPr>
          <a:xfrm>
            <a:off x="2223600" y="4068797"/>
            <a:ext cx="4696800" cy="446700"/>
          </a:xfrm>
          <a:prstGeom prst="rect">
            <a:avLst/>
          </a:prstGeom>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50" name="Shape 250"/>
        <p:cNvGrpSpPr/>
        <p:nvPr/>
      </p:nvGrpSpPr>
      <p:grpSpPr>
        <a:xfrm>
          <a:off x="0" y="0"/>
          <a:ext cx="0" cy="0"/>
          <a:chOff x="0" y="0"/>
          <a:chExt cx="0" cy="0"/>
        </a:xfrm>
      </p:grpSpPr>
      <p:sp>
        <p:nvSpPr>
          <p:cNvPr id="251" name="Google Shape;251;p23"/>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txBox="1"/>
          <p:nvPr>
            <p:ph type="title"/>
          </p:nvPr>
        </p:nvSpPr>
        <p:spPr>
          <a:xfrm>
            <a:off x="2347938" y="5400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7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23"/>
          <p:cNvSpPr txBox="1"/>
          <p:nvPr>
            <p:ph idx="1" type="subTitle"/>
          </p:nvPr>
        </p:nvSpPr>
        <p:spPr>
          <a:xfrm>
            <a:off x="2347900" y="1717825"/>
            <a:ext cx="4448100" cy="12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54" name="Google Shape;254;p23"/>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1"/>
                </a:solidFill>
                <a:latin typeface="Mulish"/>
                <a:ea typeface="Mulish"/>
                <a:cs typeface="Mulish"/>
                <a:sym typeface="Mulish"/>
              </a:rPr>
              <a:t>CREDITS: This presentation template was created by </a:t>
            </a:r>
            <a:r>
              <a:rPr b="1" lang="en" sz="1200" u="sng">
                <a:solidFill>
                  <a:schemeClr val="dk1"/>
                </a:solidFill>
                <a:latin typeface="Mulish"/>
                <a:ea typeface="Mulish"/>
                <a:cs typeface="Mulish"/>
                <a:sym typeface="Mulish"/>
                <a:hlinkClick r:id="rId2">
                  <a:extLst>
                    <a:ext uri="{A12FA001-AC4F-418D-AE19-62706E023703}">
                      <ahyp:hlinkClr val="tx"/>
                    </a:ext>
                  </a:extLst>
                </a:hlinkClick>
              </a:rPr>
              <a:t>Slidesgo</a:t>
            </a:r>
            <a:r>
              <a:rPr b="1" lang="en" sz="1200">
                <a:solidFill>
                  <a:schemeClr val="dk1"/>
                </a:solidFill>
                <a:latin typeface="Mulish"/>
                <a:ea typeface="Mulish"/>
                <a:cs typeface="Mulish"/>
                <a:sym typeface="Mulish"/>
              </a:rPr>
              <a:t>,</a:t>
            </a:r>
            <a:r>
              <a:rPr lang="en" sz="1200">
                <a:solidFill>
                  <a:schemeClr val="dk1"/>
                </a:solidFill>
                <a:latin typeface="Mulish"/>
                <a:ea typeface="Mulish"/>
                <a:cs typeface="Mulish"/>
                <a:sym typeface="Mulish"/>
              </a:rPr>
              <a:t> and includes icons by</a:t>
            </a:r>
            <a:r>
              <a:rPr b="1" lang="en" sz="1200">
                <a:solidFill>
                  <a:schemeClr val="dk1"/>
                </a:solidFill>
                <a:latin typeface="Mulish"/>
                <a:ea typeface="Mulish"/>
                <a:cs typeface="Mulish"/>
                <a:sym typeface="Mulish"/>
              </a:rPr>
              <a:t> </a:t>
            </a:r>
            <a:r>
              <a:rPr b="1" lang="en" sz="1200" u="sng">
                <a:solidFill>
                  <a:schemeClr val="dk1"/>
                </a:solidFill>
                <a:latin typeface="Mulish"/>
                <a:ea typeface="Mulish"/>
                <a:cs typeface="Mulish"/>
                <a:sym typeface="Mulish"/>
                <a:hlinkClick r:id="rId3">
                  <a:extLst>
                    <a:ext uri="{A12FA001-AC4F-418D-AE19-62706E023703}">
                      <ahyp:hlinkClr val="tx"/>
                    </a:ext>
                  </a:extLst>
                </a:hlinkClick>
              </a:rPr>
              <a:t>Flaticon</a:t>
            </a:r>
            <a:r>
              <a:rPr b="1" lang="en" sz="1200">
                <a:solidFill>
                  <a:schemeClr val="dk1"/>
                </a:solidFill>
                <a:latin typeface="Mulish"/>
                <a:ea typeface="Mulish"/>
                <a:cs typeface="Mulish"/>
                <a:sym typeface="Mulish"/>
              </a:rPr>
              <a:t>,</a:t>
            </a:r>
            <a:r>
              <a:rPr lang="en" sz="1200">
                <a:solidFill>
                  <a:schemeClr val="dk1"/>
                </a:solidFill>
                <a:latin typeface="Mulish"/>
                <a:ea typeface="Mulish"/>
                <a:cs typeface="Mulish"/>
                <a:sym typeface="Mulish"/>
              </a:rPr>
              <a:t> and infographics &amp; images by </a:t>
            </a:r>
            <a:r>
              <a:rPr b="1" lang="en" sz="1200" u="sng">
                <a:solidFill>
                  <a:schemeClr val="dk1"/>
                </a:solidFill>
                <a:latin typeface="Mulish"/>
                <a:ea typeface="Mulish"/>
                <a:cs typeface="Mulish"/>
                <a:sym typeface="Mulish"/>
                <a:hlinkClick r:id="rId4">
                  <a:extLst>
                    <a:ext uri="{A12FA001-AC4F-418D-AE19-62706E023703}">
                      <ahyp:hlinkClr val="tx"/>
                    </a:ext>
                  </a:extLst>
                </a:hlinkClick>
              </a:rPr>
              <a:t>Freepik</a:t>
            </a:r>
            <a:r>
              <a:rPr b="1" lang="en" sz="1200" u="sng">
                <a:solidFill>
                  <a:schemeClr val="dk1"/>
                </a:solidFill>
                <a:latin typeface="Mulish"/>
                <a:ea typeface="Mulish"/>
                <a:cs typeface="Mulish"/>
                <a:sym typeface="Mulish"/>
              </a:rPr>
              <a:t> </a:t>
            </a:r>
            <a:endParaRPr b="1" sz="1200" u="sng">
              <a:solidFill>
                <a:schemeClr val="dk1"/>
              </a:solidFill>
              <a:latin typeface="Mulish"/>
              <a:ea typeface="Mulish"/>
              <a:cs typeface="Mulish"/>
              <a:sym typeface="Mulish"/>
            </a:endParaRPr>
          </a:p>
        </p:txBody>
      </p:sp>
      <p:cxnSp>
        <p:nvCxnSpPr>
          <p:cNvPr id="255" name="Google Shape;255;p23"/>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56" name="Google Shape;256;p23"/>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 name="Google Shape;257;p23"/>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58" name="Google Shape;258;p23"/>
          <p:cNvCxnSpPr/>
          <p:nvPr/>
        </p:nvCxnSpPr>
        <p:spPr>
          <a:xfrm flipH="1" rot="10800000">
            <a:off x="347659" y="4749851"/>
            <a:ext cx="8448600" cy="3300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59" name="Shape 259"/>
        <p:cNvGrpSpPr/>
        <p:nvPr/>
      </p:nvGrpSpPr>
      <p:grpSpPr>
        <a:xfrm>
          <a:off x="0" y="0"/>
          <a:ext cx="0" cy="0"/>
          <a:chOff x="0" y="0"/>
          <a:chExt cx="0" cy="0"/>
        </a:xfrm>
      </p:grpSpPr>
      <p:sp>
        <p:nvSpPr>
          <p:cNvPr id="260" name="Google Shape;260;p24"/>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62" name="Google Shape;262;p24"/>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63" name="Google Shape;263;p24"/>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24"/>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65" name="Google Shape;265;p24"/>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266" name="Google Shape;266;p24"/>
          <p:cNvSpPr txBox="1"/>
          <p:nvPr>
            <p:ph idx="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cxnSp>
        <p:nvCxnSpPr>
          <p:cNvPr id="267" name="Google Shape;267;p24"/>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68" name="Shape 268"/>
        <p:cNvGrpSpPr/>
        <p:nvPr/>
      </p:nvGrpSpPr>
      <p:grpSpPr>
        <a:xfrm>
          <a:off x="0" y="0"/>
          <a:ext cx="0" cy="0"/>
          <a:chOff x="0" y="0"/>
          <a:chExt cx="0" cy="0"/>
        </a:xfrm>
      </p:grpSpPr>
      <p:sp>
        <p:nvSpPr>
          <p:cNvPr id="269" name="Google Shape;26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25"/>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 name="Google Shape;271;p25"/>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72" name="Google Shape;272;p25"/>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 name="Google Shape;273;p25"/>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274" name="Google Shape;274;p25"/>
          <p:cNvCxnSpPr/>
          <p:nvPr/>
        </p:nvCxnSpPr>
        <p:spPr>
          <a:xfrm flipH="1" rot="10800000">
            <a:off x="347659" y="4749851"/>
            <a:ext cx="8448600" cy="33000"/>
          </a:xfrm>
          <a:prstGeom prst="straightConnector1">
            <a:avLst/>
          </a:prstGeom>
          <a:noFill/>
          <a:ln cap="flat" cmpd="sng" w="19050">
            <a:solidFill>
              <a:schemeClr val="lt1"/>
            </a:solidFill>
            <a:prstDash val="solid"/>
            <a:round/>
            <a:headEnd len="med" w="med" type="oval"/>
            <a:tailEnd len="med" w="med" type="ova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 name="Google Shape;28;p4"/>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29" name="Google Shape;29;p4"/>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4"/>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31" name="Google Shape;31;p4"/>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32" name="Google Shape;32;p4"/>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33" name="Google Shape;33;p4"/>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34" name="Google Shape;3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4"/>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dk2"/>
              </a:buClr>
              <a:buSzPts val="8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1600"/>
              </a:spcBef>
              <a:spcAft>
                <a:spcPts val="0"/>
              </a:spcAft>
              <a:buClr>
                <a:srgbClr val="FFC800"/>
              </a:buClr>
              <a:buSzPts val="1200"/>
              <a:buFont typeface="Nunito Light"/>
              <a:buChar char="●"/>
              <a:defRPr/>
            </a:lvl4pPr>
            <a:lvl5pPr indent="-304800" lvl="4" marL="2286000" rtl="0">
              <a:lnSpc>
                <a:spcPct val="115000"/>
              </a:lnSpc>
              <a:spcBef>
                <a:spcPts val="1600"/>
              </a:spcBef>
              <a:spcAft>
                <a:spcPts val="0"/>
              </a:spcAft>
              <a:buClr>
                <a:srgbClr val="434343"/>
              </a:buClr>
              <a:buSzPts val="1200"/>
              <a:buFont typeface="Nunito Light"/>
              <a:buChar char="○"/>
              <a:defRPr/>
            </a:lvl5pPr>
            <a:lvl6pPr indent="-304800" lvl="5" marL="2743200" rtl="0">
              <a:lnSpc>
                <a:spcPct val="115000"/>
              </a:lnSpc>
              <a:spcBef>
                <a:spcPts val="1600"/>
              </a:spcBef>
              <a:spcAft>
                <a:spcPts val="0"/>
              </a:spcAft>
              <a:buClr>
                <a:srgbClr val="434343"/>
              </a:buClr>
              <a:buSzPts val="1200"/>
              <a:buFont typeface="Nunito Light"/>
              <a:buChar char="■"/>
              <a:defRPr/>
            </a:lvl6pPr>
            <a:lvl7pPr indent="-304800" lvl="6" marL="3200400" rtl="0">
              <a:lnSpc>
                <a:spcPct val="115000"/>
              </a:lnSpc>
              <a:spcBef>
                <a:spcPts val="1600"/>
              </a:spcBef>
              <a:spcAft>
                <a:spcPts val="0"/>
              </a:spcAft>
              <a:buClr>
                <a:srgbClr val="434343"/>
              </a:buClr>
              <a:buSzPts val="1200"/>
              <a:buFont typeface="Nunito Light"/>
              <a:buChar char="●"/>
              <a:defRPr/>
            </a:lvl7pPr>
            <a:lvl8pPr indent="-304800" lvl="7" marL="3657600" rtl="0">
              <a:lnSpc>
                <a:spcPct val="115000"/>
              </a:lnSpc>
              <a:spcBef>
                <a:spcPts val="1600"/>
              </a:spcBef>
              <a:spcAft>
                <a:spcPts val="0"/>
              </a:spcAft>
              <a:buClr>
                <a:srgbClr val="434343"/>
              </a:buClr>
              <a:buSzPts val="1200"/>
              <a:buFont typeface="Nunito Light"/>
              <a:buChar char="○"/>
              <a:defRPr/>
            </a:lvl8pPr>
            <a:lvl9pPr indent="-304800" lvl="8" marL="4114800" rtl="0">
              <a:lnSpc>
                <a:spcPct val="115000"/>
              </a:lnSpc>
              <a:spcBef>
                <a:spcPts val="1600"/>
              </a:spcBef>
              <a:spcAft>
                <a:spcPts val="1600"/>
              </a:spcAft>
              <a:buClr>
                <a:srgbClr val="434343"/>
              </a:buClr>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sp>
        <p:nvSpPr>
          <p:cNvPr id="37" name="Google Shape;37;p5"/>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5"/>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39" name="Google Shape;39;p5"/>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5"/>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41" name="Google Shape;41;p5"/>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42" name="Google Shape;42;p5"/>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43" name="Google Shape;43;p5"/>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44" name="Google Shape;4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5"/>
          <p:cNvSpPr txBox="1"/>
          <p:nvPr>
            <p:ph idx="1" type="subTitle"/>
          </p:nvPr>
        </p:nvSpPr>
        <p:spPr>
          <a:xfrm>
            <a:off x="4747387"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46" name="Google Shape;46;p5"/>
          <p:cNvSpPr txBox="1"/>
          <p:nvPr>
            <p:ph idx="2" type="subTitle"/>
          </p:nvPr>
        </p:nvSpPr>
        <p:spPr>
          <a:xfrm>
            <a:off x="726675"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4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47" name="Google Shape;47;p5"/>
          <p:cNvSpPr txBox="1"/>
          <p:nvPr>
            <p:ph idx="3" type="subTitle"/>
          </p:nvPr>
        </p:nvSpPr>
        <p:spPr>
          <a:xfrm>
            <a:off x="726675" y="1313225"/>
            <a:ext cx="3698100" cy="4224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b="1" sz="2000">
                <a:solidFill>
                  <a:schemeClr val="dk2"/>
                </a:solidFill>
                <a:latin typeface="DM Sans"/>
                <a:ea typeface="DM Sans"/>
                <a:cs typeface="DM Sans"/>
                <a:sym typeface="DM Sans"/>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8" name="Google Shape;48;p5"/>
          <p:cNvSpPr txBox="1"/>
          <p:nvPr>
            <p:ph idx="4" type="subTitle"/>
          </p:nvPr>
        </p:nvSpPr>
        <p:spPr>
          <a:xfrm>
            <a:off x="4747375" y="1313225"/>
            <a:ext cx="3698100" cy="422400"/>
          </a:xfrm>
          <a:prstGeom prst="rect">
            <a:avLst/>
          </a:prstGeom>
          <a:ln cap="flat" cmpd="sng" w="19050">
            <a:solidFill>
              <a:schemeClr val="lt1"/>
            </a:solidFill>
            <a:prstDash val="solid"/>
            <a:round/>
            <a:headEnd len="sm" w="sm" type="none"/>
            <a:tailEnd len="sm" w="sm" type="none"/>
          </a:ln>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000">
                <a:solidFill>
                  <a:schemeClr val="dk2"/>
                </a:solidFill>
                <a:latin typeface="DM Sans"/>
                <a:ea typeface="DM Sans"/>
                <a:cs typeface="DM Sans"/>
                <a:sym typeface="DM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 name="Google Shape;51;p6"/>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52" name="Google Shape;52;p6"/>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6"/>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54" name="Google Shape;54;p6"/>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55" name="Google Shape;55;p6"/>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56" name="Google Shape;56;p6"/>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57" name="Google Shape;5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7"/>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7"/>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61" name="Google Shape;61;p7"/>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 name="Google Shape;62;p7"/>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63" name="Google Shape;63;p7"/>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64" name="Google Shape;64;p7"/>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65" name="Google Shape;65;p7"/>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
        <p:nvSpPr>
          <p:cNvPr id="66" name="Google Shape;66;p7"/>
          <p:cNvSpPr txBox="1"/>
          <p:nvPr>
            <p:ph type="title"/>
          </p:nvPr>
        </p:nvSpPr>
        <p:spPr>
          <a:xfrm>
            <a:off x="720000" y="445025"/>
            <a:ext cx="62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7"/>
          <p:cNvSpPr txBox="1"/>
          <p:nvPr>
            <p:ph idx="1" type="subTitle"/>
          </p:nvPr>
        </p:nvSpPr>
        <p:spPr>
          <a:xfrm>
            <a:off x="720000" y="1347250"/>
            <a:ext cx="7324500" cy="3173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p:nvPr/>
        </p:nvSpPr>
        <p:spPr>
          <a:xfrm>
            <a:off x="145950" y="149100"/>
            <a:ext cx="8852100" cy="484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txBox="1"/>
          <p:nvPr>
            <p:ph type="title"/>
          </p:nvPr>
        </p:nvSpPr>
        <p:spPr>
          <a:xfrm>
            <a:off x="969825" y="2079259"/>
            <a:ext cx="7204500" cy="879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71" name="Google Shape;71;p8"/>
          <p:cNvCxnSpPr/>
          <p:nvPr/>
        </p:nvCxnSpPr>
        <p:spPr>
          <a:xfrm>
            <a:off x="382625" y="339563"/>
            <a:ext cx="3803400" cy="0"/>
          </a:xfrm>
          <a:prstGeom prst="straightConnector1">
            <a:avLst/>
          </a:prstGeom>
          <a:noFill/>
          <a:ln cap="flat" cmpd="sng" w="19050">
            <a:solidFill>
              <a:schemeClr val="lt1"/>
            </a:solidFill>
            <a:prstDash val="solid"/>
            <a:round/>
            <a:headEnd len="med" w="med" type="oval"/>
            <a:tailEnd len="med" w="med" type="none"/>
          </a:ln>
        </p:spPr>
      </p:cxnSp>
      <p:sp>
        <p:nvSpPr>
          <p:cNvPr id="72" name="Google Shape;72;p8"/>
          <p:cNvSpPr/>
          <p:nvPr/>
        </p:nvSpPr>
        <p:spPr>
          <a:xfrm>
            <a:off x="4452300" y="21987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8"/>
          <p:cNvCxnSpPr/>
          <p:nvPr/>
        </p:nvCxnSpPr>
        <p:spPr>
          <a:xfrm>
            <a:off x="4957925" y="339563"/>
            <a:ext cx="3803400" cy="0"/>
          </a:xfrm>
          <a:prstGeom prst="straightConnector1">
            <a:avLst/>
          </a:prstGeom>
          <a:noFill/>
          <a:ln cap="flat" cmpd="sng" w="19050">
            <a:solidFill>
              <a:schemeClr val="lt1"/>
            </a:solidFill>
            <a:prstDash val="solid"/>
            <a:round/>
            <a:headEnd len="med" w="med" type="none"/>
            <a:tailEnd len="med" w="med" type="oval"/>
          </a:ln>
        </p:spPr>
      </p:cxnSp>
      <p:cxnSp>
        <p:nvCxnSpPr>
          <p:cNvPr id="74" name="Google Shape;74;p8"/>
          <p:cNvCxnSpPr/>
          <p:nvPr/>
        </p:nvCxnSpPr>
        <p:spPr>
          <a:xfrm>
            <a:off x="382650" y="4798838"/>
            <a:ext cx="3803400" cy="0"/>
          </a:xfrm>
          <a:prstGeom prst="straightConnector1">
            <a:avLst/>
          </a:prstGeom>
          <a:noFill/>
          <a:ln cap="flat" cmpd="sng" w="19050">
            <a:solidFill>
              <a:schemeClr val="lt1"/>
            </a:solidFill>
            <a:prstDash val="solid"/>
            <a:round/>
            <a:headEnd len="med" w="med" type="oval"/>
            <a:tailEnd len="med" w="med" type="none"/>
          </a:ln>
        </p:spPr>
      </p:cxnSp>
      <p:sp>
        <p:nvSpPr>
          <p:cNvPr id="75" name="Google Shape;75;p8"/>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cxnSp>
        <p:nvCxnSpPr>
          <p:cNvPr id="76" name="Google Shape;76;p8"/>
          <p:cNvCxnSpPr/>
          <p:nvPr/>
        </p:nvCxnSpPr>
        <p:spPr>
          <a:xfrm>
            <a:off x="4957950" y="4798838"/>
            <a:ext cx="3803400" cy="0"/>
          </a:xfrm>
          <a:prstGeom prst="straightConnector1">
            <a:avLst/>
          </a:prstGeom>
          <a:noFill/>
          <a:ln cap="flat" cmpd="sng" w="19050">
            <a:solidFill>
              <a:schemeClr val="lt1"/>
            </a:solidFill>
            <a:prstDash val="solid"/>
            <a:round/>
            <a:headEnd len="med" w="med" type="none"/>
            <a:tailEnd len="med" w="med" type="oval"/>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p9"/>
          <p:cNvSpPr txBox="1"/>
          <p:nvPr>
            <p:ph type="title"/>
          </p:nvPr>
        </p:nvSpPr>
        <p:spPr>
          <a:xfrm>
            <a:off x="720000" y="1413525"/>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0" name="Google Shape;8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p:nvPr>
            <p:ph idx="2" type="pic"/>
          </p:nvPr>
        </p:nvSpPr>
        <p:spPr>
          <a:xfrm>
            <a:off x="0" y="0"/>
            <a:ext cx="9144000" cy="5143500"/>
          </a:xfrm>
          <a:prstGeom prst="rect">
            <a:avLst/>
          </a:prstGeom>
          <a:noFill/>
          <a:ln>
            <a:noFill/>
          </a:ln>
        </p:spPr>
      </p:sp>
      <p:sp>
        <p:nvSpPr>
          <p:cNvPr id="83" name="Google Shape;83;p10"/>
          <p:cNvSpPr txBox="1"/>
          <p:nvPr>
            <p:ph type="title"/>
          </p:nvPr>
        </p:nvSpPr>
        <p:spPr>
          <a:xfrm>
            <a:off x="713225" y="4162975"/>
            <a:ext cx="7917300" cy="541500"/>
          </a:xfrm>
          <a:prstGeom prst="rect">
            <a:avLst/>
          </a:prstGeom>
          <a:solidFill>
            <a:schemeClr val="l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1pPr>
            <a:lvl2pPr lvl="1"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2pPr>
            <a:lvl3pPr lvl="2"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3pPr>
            <a:lvl4pPr lvl="3"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4pPr>
            <a:lvl5pPr lvl="4"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5pPr>
            <a:lvl6pPr lvl="5"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6pPr>
            <a:lvl7pPr lvl="6"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7pPr>
            <a:lvl8pPr lvl="7"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8pPr>
            <a:lvl9pPr lvl="8" rtl="0">
              <a:spcBef>
                <a:spcPts val="0"/>
              </a:spcBef>
              <a:spcAft>
                <a:spcPts val="0"/>
              </a:spcAft>
              <a:buClr>
                <a:schemeClr val="dk1"/>
              </a:buClr>
              <a:buSzPts val="3000"/>
              <a:buFont typeface="Quicksand"/>
              <a:buNone/>
              <a:defRPr b="1" sz="3000">
                <a:solidFill>
                  <a:schemeClr val="dk1"/>
                </a:solidFill>
                <a:latin typeface="Quicksand"/>
                <a:ea typeface="Quicksand"/>
                <a:cs typeface="Quicksand"/>
                <a:sym typeface="Quicksand"/>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indent="-317500" lvl="1" marL="9144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2pPr>
            <a:lvl3pPr indent="-317500" lvl="2" marL="13716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3pPr>
            <a:lvl4pPr indent="-317500" lvl="3" marL="18288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4pPr>
            <a:lvl5pPr indent="-317500" lvl="4" marL="22860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5pPr>
            <a:lvl6pPr indent="-317500" lvl="5" marL="27432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6pPr>
            <a:lvl7pPr indent="-317500" lvl="6" marL="32004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7pPr>
            <a:lvl8pPr indent="-317500" lvl="7" marL="3657600">
              <a:lnSpc>
                <a:spcPct val="115000"/>
              </a:lnSpc>
              <a:spcBef>
                <a:spcPts val="1600"/>
              </a:spcBef>
              <a:spcAft>
                <a:spcPts val="0"/>
              </a:spcAft>
              <a:buClr>
                <a:schemeClr val="dk1"/>
              </a:buClr>
              <a:buSzPts val="1400"/>
              <a:buFont typeface="Mulish"/>
              <a:buChar char="○"/>
              <a:defRPr>
                <a:solidFill>
                  <a:schemeClr val="dk1"/>
                </a:solidFill>
                <a:latin typeface="Mulish"/>
                <a:ea typeface="Mulish"/>
                <a:cs typeface="Mulish"/>
                <a:sym typeface="Mulish"/>
              </a:defRPr>
            </a:lvl8pPr>
            <a:lvl9pPr indent="-317500" lvl="8" marL="4114800">
              <a:lnSpc>
                <a:spcPct val="115000"/>
              </a:lnSpc>
              <a:spcBef>
                <a:spcPts val="1600"/>
              </a:spcBef>
              <a:spcAft>
                <a:spcPts val="1600"/>
              </a:spcAft>
              <a:buClr>
                <a:schemeClr val="dk1"/>
              </a:buClr>
              <a:buSzPts val="1400"/>
              <a:buFont typeface="Mulish"/>
              <a:buChar char="■"/>
              <a:defRPr>
                <a:solidFill>
                  <a:schemeClr val="dk1"/>
                </a:solidFill>
                <a:latin typeface="Mulish"/>
                <a:ea typeface="Mulish"/>
                <a:cs typeface="Mulish"/>
                <a:sym typeface="Mulish"/>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4.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7.png"/><Relationship Id="rId9" Type="http://schemas.openxmlformats.org/officeDocument/2006/relationships/image" Target="../media/image23.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44.png"/><Relationship Id="rId5" Type="http://schemas.openxmlformats.org/officeDocument/2006/relationships/image" Target="../media/image28.png"/><Relationship Id="rId6" Type="http://schemas.openxmlformats.org/officeDocument/2006/relationships/image" Target="../media/image39.png"/><Relationship Id="rId7" Type="http://schemas.openxmlformats.org/officeDocument/2006/relationships/image" Target="../media/image29.png"/><Relationship Id="rId8" Type="http://schemas.openxmlformats.org/officeDocument/2006/relationships/image" Target="../media/image36.png"/><Relationship Id="rId10"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hyperlink" Target="http://drive.google.com/file/d/1ZwTjLe5qMDB_2y24uNhqmY7e1XgkFG1J/view" TargetMode="External"/><Relationship Id="rId4" Type="http://schemas.openxmlformats.org/officeDocument/2006/relationships/image" Target="../media/image33.jpg"/><Relationship Id="rId9" Type="http://schemas.openxmlformats.org/officeDocument/2006/relationships/hyperlink" Target="http://drive.google.com/file/d/1Y7R3gPzBzKflZOFcknXr3Yh48p9h0eTp/view" TargetMode="External"/><Relationship Id="rId5" Type="http://schemas.openxmlformats.org/officeDocument/2006/relationships/hyperlink" Target="http://drive.google.com/file/d/1VsVk_AWhe4wq7nQCI7zTr4aoAwmJFxtW/view" TargetMode="External"/><Relationship Id="rId6" Type="http://schemas.openxmlformats.org/officeDocument/2006/relationships/image" Target="../media/image38.jpg"/><Relationship Id="rId7" Type="http://schemas.openxmlformats.org/officeDocument/2006/relationships/hyperlink" Target="http://drive.google.com/file/d/1yBYmUqDAyo1ZDpPeWo5oft4ekuP1D3pk/view" TargetMode="External"/><Relationship Id="rId8" Type="http://schemas.openxmlformats.org/officeDocument/2006/relationships/image" Target="../media/image40.jpg"/><Relationship Id="rId10"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47.gif"/><Relationship Id="rId4" Type="http://schemas.openxmlformats.org/officeDocument/2006/relationships/image" Target="../media/image45.png"/><Relationship Id="rId5"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cdn.statcdn.com/Infographic/images/normal/24876.jpeg" TargetMode="External"/><Relationship Id="rId4" Type="http://schemas.openxmlformats.org/officeDocument/2006/relationships/hyperlink" Target="https://www.flir.com/discover/iis/machine-vision/edge-computing/" TargetMode="External"/><Relationship Id="rId5" Type="http://schemas.openxmlformats.org/officeDocument/2006/relationships/hyperlink" Target="http://bheisele.com/cviu-03.pdf" TargetMode="External"/><Relationship Id="rId6" Type="http://schemas.openxmlformats.org/officeDocument/2006/relationships/hyperlink" Target="http://bheisele.com/cviu-03.pdf" TargetMode="External"/><Relationship Id="rId7" Type="http://schemas.openxmlformats.org/officeDocument/2006/relationships/hyperlink" Target="https://github.com/pjmitchell7/cs420_Fina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1.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gif"/><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8" name="Shape 278"/>
        <p:cNvGrpSpPr/>
        <p:nvPr/>
      </p:nvGrpSpPr>
      <p:grpSpPr>
        <a:xfrm>
          <a:off x="0" y="0"/>
          <a:ext cx="0" cy="0"/>
          <a:chOff x="0" y="0"/>
          <a:chExt cx="0" cy="0"/>
        </a:xfrm>
      </p:grpSpPr>
      <p:sp>
        <p:nvSpPr>
          <p:cNvPr id="279" name="Google Shape;279;p26"/>
          <p:cNvSpPr txBox="1"/>
          <p:nvPr>
            <p:ph type="ctrTitle"/>
          </p:nvPr>
        </p:nvSpPr>
        <p:spPr>
          <a:xfrm>
            <a:off x="439750" y="1595500"/>
            <a:ext cx="5925600" cy="207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700">
                <a:solidFill>
                  <a:schemeClr val="dk2"/>
                </a:solidFill>
              </a:rPr>
              <a:t>Cutting</a:t>
            </a:r>
            <a:r>
              <a:rPr lang="en" sz="6700"/>
              <a:t> </a:t>
            </a:r>
            <a:r>
              <a:rPr lang="en" sz="5900">
                <a:solidFill>
                  <a:schemeClr val="dk2"/>
                </a:solidFill>
              </a:rPr>
              <a:t>Edge Surveillance</a:t>
            </a:r>
            <a:endParaRPr sz="5900">
              <a:solidFill>
                <a:schemeClr val="dk2"/>
              </a:solidFill>
            </a:endParaRPr>
          </a:p>
        </p:txBody>
      </p:sp>
      <p:sp>
        <p:nvSpPr>
          <p:cNvPr id="280" name="Google Shape;280;p26"/>
          <p:cNvSpPr txBox="1"/>
          <p:nvPr>
            <p:ph idx="1" type="subTitle"/>
          </p:nvPr>
        </p:nvSpPr>
        <p:spPr>
          <a:xfrm>
            <a:off x="439750" y="3744400"/>
            <a:ext cx="59427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CS420									Paul Mitchell</a:t>
            </a:r>
            <a:endParaRPr/>
          </a:p>
        </p:txBody>
      </p:sp>
      <p:cxnSp>
        <p:nvCxnSpPr>
          <p:cNvPr id="281" name="Google Shape;281;p26"/>
          <p:cNvCxnSpPr/>
          <p:nvPr/>
        </p:nvCxnSpPr>
        <p:spPr>
          <a:xfrm flipH="1" rot="10800000">
            <a:off x="439750" y="3744388"/>
            <a:ext cx="5942700" cy="6600"/>
          </a:xfrm>
          <a:prstGeom prst="straightConnector1">
            <a:avLst/>
          </a:prstGeom>
          <a:noFill/>
          <a:ln cap="flat" cmpd="sng" w="19050">
            <a:solidFill>
              <a:schemeClr val="lt1"/>
            </a:solidFill>
            <a:prstDash val="solid"/>
            <a:round/>
            <a:headEnd len="med" w="med" type="oval"/>
            <a:tailEnd len="med" w="med" type="oval"/>
          </a:ln>
        </p:spPr>
      </p:cxnSp>
      <p:cxnSp>
        <p:nvCxnSpPr>
          <p:cNvPr id="282" name="Google Shape;282;p26"/>
          <p:cNvCxnSpPr/>
          <p:nvPr/>
        </p:nvCxnSpPr>
        <p:spPr>
          <a:xfrm flipH="1" rot="10800000">
            <a:off x="431150" y="1519288"/>
            <a:ext cx="5942700" cy="6600"/>
          </a:xfrm>
          <a:prstGeom prst="straightConnector1">
            <a:avLst/>
          </a:prstGeom>
          <a:noFill/>
          <a:ln cap="flat" cmpd="sng" w="19050">
            <a:solidFill>
              <a:schemeClr val="lt1"/>
            </a:solidFill>
            <a:prstDash val="solid"/>
            <a:round/>
            <a:headEnd len="med" w="med" type="oval"/>
            <a:tailEnd len="med" w="med" type="oval"/>
          </a:ln>
        </p:spPr>
      </p:cxnSp>
      <p:sp>
        <p:nvSpPr>
          <p:cNvPr id="283" name="Google Shape;283;p26"/>
          <p:cNvSpPr/>
          <p:nvPr/>
        </p:nvSpPr>
        <p:spPr>
          <a:xfrm>
            <a:off x="623350" y="236392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5980300" y="2363913"/>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6456225" y="1120513"/>
            <a:ext cx="2630975" cy="2585681"/>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26"/>
          <p:cNvGrpSpPr/>
          <p:nvPr/>
        </p:nvGrpSpPr>
        <p:grpSpPr>
          <a:xfrm rot="1105294">
            <a:off x="5939326" y="331710"/>
            <a:ext cx="1027161" cy="864181"/>
            <a:chOff x="6228583" y="3237664"/>
            <a:chExt cx="446539" cy="303895"/>
          </a:xfrm>
        </p:grpSpPr>
        <p:sp>
          <p:nvSpPr>
            <p:cNvPr id="287" name="Google Shape;287;p26"/>
            <p:cNvSpPr/>
            <p:nvPr/>
          </p:nvSpPr>
          <p:spPr>
            <a:xfrm>
              <a:off x="6357508" y="3277453"/>
              <a:ext cx="26865" cy="25912"/>
            </a:xfrm>
            <a:custGeom>
              <a:rect b="b" l="l" r="r" t="t"/>
              <a:pathLst>
                <a:path extrusionOk="0" h="816" w="846">
                  <a:moveTo>
                    <a:pt x="632" y="0"/>
                  </a:moveTo>
                  <a:cubicBezTo>
                    <a:pt x="578" y="0"/>
                    <a:pt x="525" y="18"/>
                    <a:pt x="489" y="54"/>
                  </a:cubicBezTo>
                  <a:lnTo>
                    <a:pt x="72" y="471"/>
                  </a:lnTo>
                  <a:cubicBezTo>
                    <a:pt x="1" y="542"/>
                    <a:pt x="1" y="685"/>
                    <a:pt x="72" y="756"/>
                  </a:cubicBezTo>
                  <a:cubicBezTo>
                    <a:pt x="120" y="804"/>
                    <a:pt x="167" y="816"/>
                    <a:pt x="227" y="816"/>
                  </a:cubicBezTo>
                  <a:cubicBezTo>
                    <a:pt x="263" y="816"/>
                    <a:pt x="322" y="804"/>
                    <a:pt x="370" y="756"/>
                  </a:cubicBezTo>
                  <a:lnTo>
                    <a:pt x="786" y="340"/>
                  </a:lnTo>
                  <a:cubicBezTo>
                    <a:pt x="846" y="268"/>
                    <a:pt x="846" y="149"/>
                    <a:pt x="775" y="54"/>
                  </a:cubicBezTo>
                  <a:cubicBezTo>
                    <a:pt x="739" y="18"/>
                    <a:pt x="685" y="0"/>
                    <a:pt x="632"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6276596" y="3358746"/>
              <a:ext cx="26896" cy="25912"/>
            </a:xfrm>
            <a:custGeom>
              <a:rect b="b" l="l" r="r" t="t"/>
              <a:pathLst>
                <a:path extrusionOk="0" h="816" w="847">
                  <a:moveTo>
                    <a:pt x="632" y="0"/>
                  </a:moveTo>
                  <a:cubicBezTo>
                    <a:pt x="578" y="0"/>
                    <a:pt x="525" y="18"/>
                    <a:pt x="489" y="54"/>
                  </a:cubicBezTo>
                  <a:lnTo>
                    <a:pt x="72" y="471"/>
                  </a:lnTo>
                  <a:cubicBezTo>
                    <a:pt x="1" y="554"/>
                    <a:pt x="1" y="685"/>
                    <a:pt x="72" y="756"/>
                  </a:cubicBezTo>
                  <a:cubicBezTo>
                    <a:pt x="120" y="804"/>
                    <a:pt x="167" y="816"/>
                    <a:pt x="227" y="816"/>
                  </a:cubicBezTo>
                  <a:cubicBezTo>
                    <a:pt x="286" y="816"/>
                    <a:pt x="334" y="804"/>
                    <a:pt x="370" y="756"/>
                  </a:cubicBezTo>
                  <a:lnTo>
                    <a:pt x="787" y="340"/>
                  </a:lnTo>
                  <a:cubicBezTo>
                    <a:pt x="846" y="256"/>
                    <a:pt x="846" y="137"/>
                    <a:pt x="775" y="54"/>
                  </a:cubicBezTo>
                  <a:cubicBezTo>
                    <a:pt x="739" y="18"/>
                    <a:pt x="685" y="0"/>
                    <a:pt x="632"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6357508" y="3358365"/>
              <a:ext cx="26865" cy="25912"/>
            </a:xfrm>
            <a:custGeom>
              <a:rect b="b" l="l" r="r" t="t"/>
              <a:pathLst>
                <a:path extrusionOk="0" h="816" w="846">
                  <a:moveTo>
                    <a:pt x="215" y="0"/>
                  </a:moveTo>
                  <a:cubicBezTo>
                    <a:pt x="161" y="0"/>
                    <a:pt x="108" y="18"/>
                    <a:pt x="72" y="54"/>
                  </a:cubicBezTo>
                  <a:cubicBezTo>
                    <a:pt x="1" y="125"/>
                    <a:pt x="1" y="268"/>
                    <a:pt x="72" y="340"/>
                  </a:cubicBezTo>
                  <a:lnTo>
                    <a:pt x="489" y="756"/>
                  </a:lnTo>
                  <a:cubicBezTo>
                    <a:pt x="536" y="792"/>
                    <a:pt x="584" y="816"/>
                    <a:pt x="644" y="816"/>
                  </a:cubicBezTo>
                  <a:cubicBezTo>
                    <a:pt x="703" y="816"/>
                    <a:pt x="739" y="792"/>
                    <a:pt x="786" y="756"/>
                  </a:cubicBezTo>
                  <a:cubicBezTo>
                    <a:pt x="846" y="685"/>
                    <a:pt x="846" y="566"/>
                    <a:pt x="775" y="471"/>
                  </a:cubicBezTo>
                  <a:lnTo>
                    <a:pt x="358" y="54"/>
                  </a:lnTo>
                  <a:cubicBezTo>
                    <a:pt x="322" y="18"/>
                    <a:pt x="269" y="0"/>
                    <a:pt x="215"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6276596" y="3277453"/>
              <a:ext cx="26896" cy="25912"/>
            </a:xfrm>
            <a:custGeom>
              <a:rect b="b" l="l" r="r" t="t"/>
              <a:pathLst>
                <a:path extrusionOk="0" h="816" w="847">
                  <a:moveTo>
                    <a:pt x="219" y="0"/>
                  </a:moveTo>
                  <a:cubicBezTo>
                    <a:pt x="167" y="0"/>
                    <a:pt x="114" y="18"/>
                    <a:pt x="72" y="54"/>
                  </a:cubicBezTo>
                  <a:cubicBezTo>
                    <a:pt x="1" y="137"/>
                    <a:pt x="1" y="268"/>
                    <a:pt x="72" y="340"/>
                  </a:cubicBezTo>
                  <a:lnTo>
                    <a:pt x="489" y="756"/>
                  </a:lnTo>
                  <a:cubicBezTo>
                    <a:pt x="536" y="804"/>
                    <a:pt x="584" y="816"/>
                    <a:pt x="644" y="816"/>
                  </a:cubicBezTo>
                  <a:cubicBezTo>
                    <a:pt x="679" y="816"/>
                    <a:pt x="751" y="804"/>
                    <a:pt x="787" y="756"/>
                  </a:cubicBezTo>
                  <a:cubicBezTo>
                    <a:pt x="846" y="685"/>
                    <a:pt x="846" y="554"/>
                    <a:pt x="775" y="471"/>
                  </a:cubicBezTo>
                  <a:lnTo>
                    <a:pt x="358" y="54"/>
                  </a:lnTo>
                  <a:cubicBezTo>
                    <a:pt x="322" y="18"/>
                    <a:pt x="272" y="0"/>
                    <a:pt x="219"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6526508" y="3290314"/>
              <a:ext cx="21593" cy="19879"/>
            </a:xfrm>
            <a:custGeom>
              <a:rect b="b" l="l" r="r" t="t"/>
              <a:pathLst>
                <a:path extrusionOk="0" h="626" w="680">
                  <a:moveTo>
                    <a:pt x="446" y="0"/>
                  </a:moveTo>
                  <a:cubicBezTo>
                    <a:pt x="394" y="0"/>
                    <a:pt x="340" y="18"/>
                    <a:pt x="298" y="54"/>
                  </a:cubicBezTo>
                  <a:lnTo>
                    <a:pt x="84" y="280"/>
                  </a:lnTo>
                  <a:cubicBezTo>
                    <a:pt x="1" y="351"/>
                    <a:pt x="1" y="482"/>
                    <a:pt x="84" y="566"/>
                  </a:cubicBezTo>
                  <a:cubicBezTo>
                    <a:pt x="120" y="601"/>
                    <a:pt x="167" y="625"/>
                    <a:pt x="227" y="625"/>
                  </a:cubicBezTo>
                  <a:cubicBezTo>
                    <a:pt x="275" y="625"/>
                    <a:pt x="334" y="601"/>
                    <a:pt x="382" y="566"/>
                  </a:cubicBezTo>
                  <a:lnTo>
                    <a:pt x="596" y="340"/>
                  </a:lnTo>
                  <a:cubicBezTo>
                    <a:pt x="679" y="268"/>
                    <a:pt x="679" y="125"/>
                    <a:pt x="584" y="54"/>
                  </a:cubicBezTo>
                  <a:cubicBezTo>
                    <a:pt x="548" y="18"/>
                    <a:pt x="498" y="0"/>
                    <a:pt x="446"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6465253" y="3352299"/>
              <a:ext cx="20831" cy="19498"/>
            </a:xfrm>
            <a:custGeom>
              <a:rect b="b" l="l" r="r" t="t"/>
              <a:pathLst>
                <a:path extrusionOk="0" h="614" w="656">
                  <a:moveTo>
                    <a:pt x="437" y="1"/>
                  </a:moveTo>
                  <a:cubicBezTo>
                    <a:pt x="385" y="1"/>
                    <a:pt x="334" y="19"/>
                    <a:pt x="299" y="54"/>
                  </a:cubicBezTo>
                  <a:lnTo>
                    <a:pt x="72" y="281"/>
                  </a:lnTo>
                  <a:cubicBezTo>
                    <a:pt x="1" y="352"/>
                    <a:pt x="1" y="483"/>
                    <a:pt x="72" y="554"/>
                  </a:cubicBezTo>
                  <a:cubicBezTo>
                    <a:pt x="120" y="602"/>
                    <a:pt x="168" y="614"/>
                    <a:pt x="227" y="614"/>
                  </a:cubicBezTo>
                  <a:cubicBezTo>
                    <a:pt x="263" y="614"/>
                    <a:pt x="322" y="602"/>
                    <a:pt x="370" y="554"/>
                  </a:cubicBezTo>
                  <a:lnTo>
                    <a:pt x="596" y="340"/>
                  </a:lnTo>
                  <a:cubicBezTo>
                    <a:pt x="656" y="257"/>
                    <a:pt x="656" y="126"/>
                    <a:pt x="584" y="54"/>
                  </a:cubicBezTo>
                  <a:cubicBezTo>
                    <a:pt x="543" y="19"/>
                    <a:pt x="489" y="1"/>
                    <a:pt x="437"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6526508" y="3352299"/>
              <a:ext cx="21593" cy="19498"/>
            </a:xfrm>
            <a:custGeom>
              <a:rect b="b" l="l" r="r" t="t"/>
              <a:pathLst>
                <a:path extrusionOk="0" h="614" w="680">
                  <a:moveTo>
                    <a:pt x="221" y="1"/>
                  </a:moveTo>
                  <a:cubicBezTo>
                    <a:pt x="170" y="1"/>
                    <a:pt x="120" y="19"/>
                    <a:pt x="84" y="54"/>
                  </a:cubicBezTo>
                  <a:cubicBezTo>
                    <a:pt x="1" y="126"/>
                    <a:pt x="1" y="257"/>
                    <a:pt x="84" y="340"/>
                  </a:cubicBezTo>
                  <a:lnTo>
                    <a:pt x="298" y="554"/>
                  </a:lnTo>
                  <a:cubicBezTo>
                    <a:pt x="346" y="602"/>
                    <a:pt x="394" y="614"/>
                    <a:pt x="453" y="614"/>
                  </a:cubicBezTo>
                  <a:cubicBezTo>
                    <a:pt x="501" y="614"/>
                    <a:pt x="560" y="602"/>
                    <a:pt x="596" y="554"/>
                  </a:cubicBezTo>
                  <a:cubicBezTo>
                    <a:pt x="679" y="483"/>
                    <a:pt x="679" y="352"/>
                    <a:pt x="584" y="281"/>
                  </a:cubicBezTo>
                  <a:lnTo>
                    <a:pt x="358" y="54"/>
                  </a:lnTo>
                  <a:cubicBezTo>
                    <a:pt x="322" y="19"/>
                    <a:pt x="272" y="1"/>
                    <a:pt x="221"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6465253" y="3290314"/>
              <a:ext cx="20831" cy="19879"/>
            </a:xfrm>
            <a:custGeom>
              <a:rect b="b" l="l" r="r" t="t"/>
              <a:pathLst>
                <a:path extrusionOk="0" h="626" w="656">
                  <a:moveTo>
                    <a:pt x="215" y="0"/>
                  </a:moveTo>
                  <a:cubicBezTo>
                    <a:pt x="162" y="0"/>
                    <a:pt x="108" y="18"/>
                    <a:pt x="72" y="54"/>
                  </a:cubicBezTo>
                  <a:cubicBezTo>
                    <a:pt x="1" y="125"/>
                    <a:pt x="1" y="268"/>
                    <a:pt x="72" y="340"/>
                  </a:cubicBezTo>
                  <a:lnTo>
                    <a:pt x="299" y="566"/>
                  </a:lnTo>
                  <a:cubicBezTo>
                    <a:pt x="346" y="601"/>
                    <a:pt x="382" y="625"/>
                    <a:pt x="441" y="625"/>
                  </a:cubicBezTo>
                  <a:cubicBezTo>
                    <a:pt x="489" y="625"/>
                    <a:pt x="549" y="601"/>
                    <a:pt x="596" y="566"/>
                  </a:cubicBezTo>
                  <a:cubicBezTo>
                    <a:pt x="656" y="482"/>
                    <a:pt x="656" y="351"/>
                    <a:pt x="584" y="280"/>
                  </a:cubicBezTo>
                  <a:lnTo>
                    <a:pt x="358" y="54"/>
                  </a:lnTo>
                  <a:cubicBezTo>
                    <a:pt x="322" y="18"/>
                    <a:pt x="269" y="0"/>
                    <a:pt x="215"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6304573" y="3437180"/>
              <a:ext cx="119145" cy="13274"/>
            </a:xfrm>
            <a:custGeom>
              <a:rect b="b" l="l" r="r" t="t"/>
              <a:pathLst>
                <a:path extrusionOk="0" h="418" w="3752">
                  <a:moveTo>
                    <a:pt x="203" y="1"/>
                  </a:moveTo>
                  <a:cubicBezTo>
                    <a:pt x="96" y="1"/>
                    <a:pt x="1" y="84"/>
                    <a:pt x="1" y="203"/>
                  </a:cubicBezTo>
                  <a:cubicBezTo>
                    <a:pt x="1" y="322"/>
                    <a:pt x="84" y="417"/>
                    <a:pt x="203" y="417"/>
                  </a:cubicBezTo>
                  <a:lnTo>
                    <a:pt x="3537" y="417"/>
                  </a:lnTo>
                  <a:cubicBezTo>
                    <a:pt x="3644" y="417"/>
                    <a:pt x="3751" y="322"/>
                    <a:pt x="3751" y="203"/>
                  </a:cubicBezTo>
                  <a:cubicBezTo>
                    <a:pt x="3751" y="84"/>
                    <a:pt x="3644" y="1"/>
                    <a:pt x="3537"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6304573" y="3500341"/>
              <a:ext cx="25372" cy="13242"/>
            </a:xfrm>
            <a:custGeom>
              <a:rect b="b" l="l" r="r" t="t"/>
              <a:pathLst>
                <a:path extrusionOk="0" h="417" w="799">
                  <a:moveTo>
                    <a:pt x="203" y="0"/>
                  </a:moveTo>
                  <a:cubicBezTo>
                    <a:pt x="108" y="0"/>
                    <a:pt x="1" y="95"/>
                    <a:pt x="1" y="214"/>
                  </a:cubicBezTo>
                  <a:cubicBezTo>
                    <a:pt x="1" y="333"/>
                    <a:pt x="84" y="417"/>
                    <a:pt x="203" y="417"/>
                  </a:cubicBezTo>
                  <a:lnTo>
                    <a:pt x="596" y="417"/>
                  </a:lnTo>
                  <a:cubicBezTo>
                    <a:pt x="703" y="417"/>
                    <a:pt x="798" y="333"/>
                    <a:pt x="798" y="214"/>
                  </a:cubicBezTo>
                  <a:cubicBezTo>
                    <a:pt x="798" y="95"/>
                    <a:pt x="715" y="0"/>
                    <a:pt x="596"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6346934" y="3500341"/>
              <a:ext cx="76784" cy="13242"/>
            </a:xfrm>
            <a:custGeom>
              <a:rect b="b" l="l" r="r" t="t"/>
              <a:pathLst>
                <a:path extrusionOk="0" h="417" w="2418">
                  <a:moveTo>
                    <a:pt x="215" y="0"/>
                  </a:moveTo>
                  <a:cubicBezTo>
                    <a:pt x="107" y="0"/>
                    <a:pt x="0" y="95"/>
                    <a:pt x="0" y="214"/>
                  </a:cubicBezTo>
                  <a:cubicBezTo>
                    <a:pt x="0" y="333"/>
                    <a:pt x="96" y="417"/>
                    <a:pt x="215" y="417"/>
                  </a:cubicBezTo>
                  <a:lnTo>
                    <a:pt x="2203" y="417"/>
                  </a:lnTo>
                  <a:cubicBezTo>
                    <a:pt x="2310" y="417"/>
                    <a:pt x="2417" y="333"/>
                    <a:pt x="2417" y="214"/>
                  </a:cubicBezTo>
                  <a:cubicBezTo>
                    <a:pt x="2417" y="95"/>
                    <a:pt x="2310" y="0"/>
                    <a:pt x="2203"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6304573" y="3468935"/>
              <a:ext cx="119145" cy="12893"/>
            </a:xfrm>
            <a:custGeom>
              <a:rect b="b" l="l" r="r" t="t"/>
              <a:pathLst>
                <a:path extrusionOk="0" h="406" w="3752">
                  <a:moveTo>
                    <a:pt x="203" y="1"/>
                  </a:moveTo>
                  <a:cubicBezTo>
                    <a:pt x="96" y="1"/>
                    <a:pt x="1" y="84"/>
                    <a:pt x="1" y="203"/>
                  </a:cubicBezTo>
                  <a:cubicBezTo>
                    <a:pt x="1" y="322"/>
                    <a:pt x="84" y="406"/>
                    <a:pt x="203" y="406"/>
                  </a:cubicBezTo>
                  <a:lnTo>
                    <a:pt x="3537" y="406"/>
                  </a:lnTo>
                  <a:cubicBezTo>
                    <a:pt x="3644" y="406"/>
                    <a:pt x="3751" y="322"/>
                    <a:pt x="3751" y="203"/>
                  </a:cubicBezTo>
                  <a:cubicBezTo>
                    <a:pt x="3751" y="84"/>
                    <a:pt x="3644" y="1"/>
                    <a:pt x="3537"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6228583" y="3237664"/>
              <a:ext cx="357688" cy="186338"/>
            </a:xfrm>
            <a:custGeom>
              <a:rect b="b" l="l" r="r" t="t"/>
              <a:pathLst>
                <a:path extrusionOk="0" h="5868" w="11264">
                  <a:moveTo>
                    <a:pt x="8752" y="1045"/>
                  </a:moveTo>
                  <a:cubicBezTo>
                    <a:pt x="9240" y="1045"/>
                    <a:pt x="9716" y="1224"/>
                    <a:pt x="10085" y="1593"/>
                  </a:cubicBezTo>
                  <a:cubicBezTo>
                    <a:pt x="10811" y="2331"/>
                    <a:pt x="10811" y="3545"/>
                    <a:pt x="10085" y="4272"/>
                  </a:cubicBezTo>
                  <a:cubicBezTo>
                    <a:pt x="9716" y="4641"/>
                    <a:pt x="9234" y="4825"/>
                    <a:pt x="8750" y="4825"/>
                  </a:cubicBezTo>
                  <a:cubicBezTo>
                    <a:pt x="8267" y="4825"/>
                    <a:pt x="7781" y="4641"/>
                    <a:pt x="7406" y="4272"/>
                  </a:cubicBezTo>
                  <a:cubicBezTo>
                    <a:pt x="6668" y="3522"/>
                    <a:pt x="6668" y="2331"/>
                    <a:pt x="7406" y="1593"/>
                  </a:cubicBezTo>
                  <a:cubicBezTo>
                    <a:pt x="7775" y="1224"/>
                    <a:pt x="8252" y="1045"/>
                    <a:pt x="8752" y="1045"/>
                  </a:cubicBezTo>
                  <a:close/>
                  <a:moveTo>
                    <a:pt x="3215" y="402"/>
                  </a:moveTo>
                  <a:cubicBezTo>
                    <a:pt x="3870" y="402"/>
                    <a:pt x="4501" y="652"/>
                    <a:pt x="5001" y="1140"/>
                  </a:cubicBezTo>
                  <a:cubicBezTo>
                    <a:pt x="5978" y="2140"/>
                    <a:pt x="5978" y="3736"/>
                    <a:pt x="5001" y="4712"/>
                  </a:cubicBezTo>
                  <a:cubicBezTo>
                    <a:pt x="4507" y="5206"/>
                    <a:pt x="3858" y="5453"/>
                    <a:pt x="3211" y="5453"/>
                  </a:cubicBezTo>
                  <a:cubicBezTo>
                    <a:pt x="2563" y="5453"/>
                    <a:pt x="1918" y="5206"/>
                    <a:pt x="1429" y="4712"/>
                  </a:cubicBezTo>
                  <a:cubicBezTo>
                    <a:pt x="441" y="3736"/>
                    <a:pt x="441" y="2128"/>
                    <a:pt x="1429" y="1140"/>
                  </a:cubicBezTo>
                  <a:cubicBezTo>
                    <a:pt x="1918" y="652"/>
                    <a:pt x="2560" y="402"/>
                    <a:pt x="3215" y="402"/>
                  </a:cubicBezTo>
                  <a:close/>
                  <a:moveTo>
                    <a:pt x="3209" y="0"/>
                  </a:moveTo>
                  <a:cubicBezTo>
                    <a:pt x="2462" y="0"/>
                    <a:pt x="1715" y="289"/>
                    <a:pt x="1144" y="866"/>
                  </a:cubicBezTo>
                  <a:cubicBezTo>
                    <a:pt x="1" y="2009"/>
                    <a:pt x="1" y="3855"/>
                    <a:pt x="1144" y="4998"/>
                  </a:cubicBezTo>
                  <a:cubicBezTo>
                    <a:pt x="1703" y="5569"/>
                    <a:pt x="2465" y="5867"/>
                    <a:pt x="3215" y="5867"/>
                  </a:cubicBezTo>
                  <a:cubicBezTo>
                    <a:pt x="3953" y="5867"/>
                    <a:pt x="4715" y="5581"/>
                    <a:pt x="5275" y="4998"/>
                  </a:cubicBezTo>
                  <a:cubicBezTo>
                    <a:pt x="5680" y="4593"/>
                    <a:pt x="5930" y="4117"/>
                    <a:pt x="6049" y="3617"/>
                  </a:cubicBezTo>
                  <a:lnTo>
                    <a:pt x="6561" y="3617"/>
                  </a:lnTo>
                  <a:cubicBezTo>
                    <a:pt x="6668" y="3962"/>
                    <a:pt x="6859" y="4284"/>
                    <a:pt x="7121" y="4557"/>
                  </a:cubicBezTo>
                  <a:cubicBezTo>
                    <a:pt x="7573" y="4998"/>
                    <a:pt x="8168" y="5224"/>
                    <a:pt x="8752" y="5224"/>
                  </a:cubicBezTo>
                  <a:cubicBezTo>
                    <a:pt x="9323" y="5224"/>
                    <a:pt x="9919" y="4998"/>
                    <a:pt x="10371" y="4557"/>
                  </a:cubicBezTo>
                  <a:cubicBezTo>
                    <a:pt x="11264" y="3664"/>
                    <a:pt x="11264" y="2200"/>
                    <a:pt x="10371" y="1307"/>
                  </a:cubicBezTo>
                  <a:cubicBezTo>
                    <a:pt x="9924" y="860"/>
                    <a:pt x="9335" y="637"/>
                    <a:pt x="8746" y="637"/>
                  </a:cubicBezTo>
                  <a:cubicBezTo>
                    <a:pt x="8156" y="637"/>
                    <a:pt x="7567" y="860"/>
                    <a:pt x="7121" y="1307"/>
                  </a:cubicBezTo>
                  <a:cubicBezTo>
                    <a:pt x="6609" y="1831"/>
                    <a:pt x="6394" y="2533"/>
                    <a:pt x="6466" y="3212"/>
                  </a:cubicBezTo>
                  <a:lnTo>
                    <a:pt x="6132" y="3212"/>
                  </a:lnTo>
                  <a:cubicBezTo>
                    <a:pt x="6204" y="2379"/>
                    <a:pt x="5930" y="1497"/>
                    <a:pt x="5275" y="866"/>
                  </a:cubicBezTo>
                  <a:cubicBezTo>
                    <a:pt x="4704" y="289"/>
                    <a:pt x="3956" y="0"/>
                    <a:pt x="3209"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6295141" y="3295775"/>
              <a:ext cx="70718" cy="71131"/>
            </a:xfrm>
            <a:custGeom>
              <a:rect b="b" l="l" r="r" t="t"/>
              <a:pathLst>
                <a:path extrusionOk="0" h="2240" w="2227">
                  <a:moveTo>
                    <a:pt x="1119" y="394"/>
                  </a:moveTo>
                  <a:cubicBezTo>
                    <a:pt x="1512" y="394"/>
                    <a:pt x="1834" y="703"/>
                    <a:pt x="1834" y="1108"/>
                  </a:cubicBezTo>
                  <a:cubicBezTo>
                    <a:pt x="1810" y="1501"/>
                    <a:pt x="1500" y="1822"/>
                    <a:pt x="1119" y="1822"/>
                  </a:cubicBezTo>
                  <a:cubicBezTo>
                    <a:pt x="726" y="1822"/>
                    <a:pt x="405" y="1501"/>
                    <a:pt x="405" y="1108"/>
                  </a:cubicBezTo>
                  <a:cubicBezTo>
                    <a:pt x="405" y="715"/>
                    <a:pt x="714" y="394"/>
                    <a:pt x="1119" y="394"/>
                  </a:cubicBezTo>
                  <a:close/>
                  <a:moveTo>
                    <a:pt x="1119" y="1"/>
                  </a:moveTo>
                  <a:cubicBezTo>
                    <a:pt x="500" y="1"/>
                    <a:pt x="0" y="501"/>
                    <a:pt x="0" y="1120"/>
                  </a:cubicBezTo>
                  <a:cubicBezTo>
                    <a:pt x="0" y="1727"/>
                    <a:pt x="500" y="2239"/>
                    <a:pt x="1119" y="2239"/>
                  </a:cubicBezTo>
                  <a:cubicBezTo>
                    <a:pt x="1727" y="2239"/>
                    <a:pt x="2227" y="1727"/>
                    <a:pt x="2227" y="1120"/>
                  </a:cubicBezTo>
                  <a:cubicBezTo>
                    <a:pt x="2227" y="489"/>
                    <a:pt x="1727" y="1"/>
                    <a:pt x="111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6482273" y="3306763"/>
              <a:ext cx="48045" cy="48045"/>
            </a:xfrm>
            <a:custGeom>
              <a:rect b="b" l="l" r="r" t="t"/>
              <a:pathLst>
                <a:path extrusionOk="0" h="1513" w="1513">
                  <a:moveTo>
                    <a:pt x="763" y="405"/>
                  </a:moveTo>
                  <a:cubicBezTo>
                    <a:pt x="953" y="405"/>
                    <a:pt x="1120" y="560"/>
                    <a:pt x="1120" y="762"/>
                  </a:cubicBezTo>
                  <a:cubicBezTo>
                    <a:pt x="1120" y="965"/>
                    <a:pt x="953" y="1119"/>
                    <a:pt x="763" y="1119"/>
                  </a:cubicBezTo>
                  <a:cubicBezTo>
                    <a:pt x="560" y="1119"/>
                    <a:pt x="406" y="953"/>
                    <a:pt x="406" y="762"/>
                  </a:cubicBezTo>
                  <a:cubicBezTo>
                    <a:pt x="406" y="560"/>
                    <a:pt x="560" y="405"/>
                    <a:pt x="763" y="405"/>
                  </a:cubicBezTo>
                  <a:close/>
                  <a:moveTo>
                    <a:pt x="763" y="0"/>
                  </a:moveTo>
                  <a:cubicBezTo>
                    <a:pt x="346" y="0"/>
                    <a:pt x="1" y="345"/>
                    <a:pt x="1" y="762"/>
                  </a:cubicBezTo>
                  <a:cubicBezTo>
                    <a:pt x="1" y="1179"/>
                    <a:pt x="346" y="1512"/>
                    <a:pt x="763" y="1512"/>
                  </a:cubicBezTo>
                  <a:cubicBezTo>
                    <a:pt x="1179" y="1512"/>
                    <a:pt x="1513" y="1179"/>
                    <a:pt x="1513" y="762"/>
                  </a:cubicBezTo>
                  <a:cubicBezTo>
                    <a:pt x="1513" y="345"/>
                    <a:pt x="1179" y="0"/>
                    <a:pt x="763"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6456584" y="3437180"/>
              <a:ext cx="76784" cy="76403"/>
            </a:xfrm>
            <a:custGeom>
              <a:rect b="b" l="l" r="r" t="t"/>
              <a:pathLst>
                <a:path extrusionOk="0" h="2406" w="2418">
                  <a:moveTo>
                    <a:pt x="2012" y="406"/>
                  </a:moveTo>
                  <a:lnTo>
                    <a:pt x="2012" y="1989"/>
                  </a:lnTo>
                  <a:lnTo>
                    <a:pt x="417" y="1989"/>
                  </a:lnTo>
                  <a:lnTo>
                    <a:pt x="417" y="406"/>
                  </a:lnTo>
                  <a:close/>
                  <a:moveTo>
                    <a:pt x="298" y="1"/>
                  </a:moveTo>
                  <a:cubicBezTo>
                    <a:pt x="143" y="1"/>
                    <a:pt x="0" y="132"/>
                    <a:pt x="0" y="298"/>
                  </a:cubicBezTo>
                  <a:lnTo>
                    <a:pt x="0" y="2108"/>
                  </a:lnTo>
                  <a:cubicBezTo>
                    <a:pt x="0" y="2275"/>
                    <a:pt x="143" y="2406"/>
                    <a:pt x="298" y="2406"/>
                  </a:cubicBezTo>
                  <a:lnTo>
                    <a:pt x="2119" y="2406"/>
                  </a:lnTo>
                  <a:cubicBezTo>
                    <a:pt x="2286" y="2406"/>
                    <a:pt x="2417" y="2275"/>
                    <a:pt x="2417" y="2108"/>
                  </a:cubicBezTo>
                  <a:lnTo>
                    <a:pt x="2417" y="298"/>
                  </a:lnTo>
                  <a:cubicBezTo>
                    <a:pt x="2417" y="120"/>
                    <a:pt x="2286" y="1"/>
                    <a:pt x="211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6268658" y="3367351"/>
              <a:ext cx="406464" cy="174208"/>
            </a:xfrm>
            <a:custGeom>
              <a:rect b="b" l="l" r="r" t="t"/>
              <a:pathLst>
                <a:path extrusionOk="0" h="5486" w="12800">
                  <a:moveTo>
                    <a:pt x="10419" y="1616"/>
                  </a:moveTo>
                  <a:lnTo>
                    <a:pt x="10419" y="3009"/>
                  </a:lnTo>
                  <a:lnTo>
                    <a:pt x="9573" y="3009"/>
                  </a:lnTo>
                  <a:lnTo>
                    <a:pt x="9573" y="1616"/>
                  </a:lnTo>
                  <a:close/>
                  <a:moveTo>
                    <a:pt x="12395" y="402"/>
                  </a:moveTo>
                  <a:lnTo>
                    <a:pt x="12395" y="414"/>
                  </a:lnTo>
                  <a:lnTo>
                    <a:pt x="12395" y="4224"/>
                  </a:lnTo>
                  <a:lnTo>
                    <a:pt x="12383" y="4236"/>
                  </a:lnTo>
                  <a:lnTo>
                    <a:pt x="10835" y="3807"/>
                  </a:lnTo>
                  <a:lnTo>
                    <a:pt x="10823" y="3795"/>
                  </a:lnTo>
                  <a:lnTo>
                    <a:pt x="10823" y="3224"/>
                  </a:lnTo>
                  <a:lnTo>
                    <a:pt x="10823" y="1414"/>
                  </a:lnTo>
                  <a:lnTo>
                    <a:pt x="10823" y="842"/>
                  </a:lnTo>
                  <a:cubicBezTo>
                    <a:pt x="10823" y="842"/>
                    <a:pt x="10823" y="831"/>
                    <a:pt x="10835" y="831"/>
                  </a:cubicBezTo>
                  <a:lnTo>
                    <a:pt x="12383" y="402"/>
                  </a:lnTo>
                  <a:close/>
                  <a:moveTo>
                    <a:pt x="12362" y="0"/>
                  </a:moveTo>
                  <a:cubicBezTo>
                    <a:pt x="12330" y="0"/>
                    <a:pt x="12297" y="3"/>
                    <a:pt x="12264" y="9"/>
                  </a:cubicBezTo>
                  <a:lnTo>
                    <a:pt x="10716" y="438"/>
                  </a:lnTo>
                  <a:cubicBezTo>
                    <a:pt x="10538" y="485"/>
                    <a:pt x="10407" y="664"/>
                    <a:pt x="10407" y="842"/>
                  </a:cubicBezTo>
                  <a:lnTo>
                    <a:pt x="10407" y="1212"/>
                  </a:lnTo>
                  <a:lnTo>
                    <a:pt x="9549" y="1212"/>
                  </a:lnTo>
                  <a:lnTo>
                    <a:pt x="9549" y="914"/>
                  </a:lnTo>
                  <a:cubicBezTo>
                    <a:pt x="9549" y="819"/>
                    <a:pt x="9466" y="711"/>
                    <a:pt x="9347" y="711"/>
                  </a:cubicBezTo>
                  <a:cubicBezTo>
                    <a:pt x="9228" y="711"/>
                    <a:pt x="9133" y="795"/>
                    <a:pt x="9133" y="914"/>
                  </a:cubicBezTo>
                  <a:lnTo>
                    <a:pt x="9133" y="1414"/>
                  </a:lnTo>
                  <a:lnTo>
                    <a:pt x="9133" y="3224"/>
                  </a:lnTo>
                  <a:lnTo>
                    <a:pt x="9133" y="4986"/>
                  </a:lnTo>
                  <a:cubicBezTo>
                    <a:pt x="9133" y="5045"/>
                    <a:pt x="9085" y="5081"/>
                    <a:pt x="9026" y="5081"/>
                  </a:cubicBezTo>
                  <a:lnTo>
                    <a:pt x="513" y="5081"/>
                  </a:lnTo>
                  <a:cubicBezTo>
                    <a:pt x="453" y="5081"/>
                    <a:pt x="417" y="5045"/>
                    <a:pt x="417" y="4986"/>
                  </a:cubicBezTo>
                  <a:lnTo>
                    <a:pt x="417" y="1854"/>
                  </a:lnTo>
                  <a:cubicBezTo>
                    <a:pt x="417" y="1747"/>
                    <a:pt x="322" y="1652"/>
                    <a:pt x="203" y="1652"/>
                  </a:cubicBezTo>
                  <a:cubicBezTo>
                    <a:pt x="84" y="1652"/>
                    <a:pt x="1" y="1735"/>
                    <a:pt x="1" y="1854"/>
                  </a:cubicBezTo>
                  <a:lnTo>
                    <a:pt x="1" y="4986"/>
                  </a:lnTo>
                  <a:cubicBezTo>
                    <a:pt x="1" y="5260"/>
                    <a:pt x="215" y="5486"/>
                    <a:pt x="501" y="5486"/>
                  </a:cubicBezTo>
                  <a:lnTo>
                    <a:pt x="9014" y="5486"/>
                  </a:lnTo>
                  <a:cubicBezTo>
                    <a:pt x="9299" y="5486"/>
                    <a:pt x="9526" y="5260"/>
                    <a:pt x="9526" y="4986"/>
                  </a:cubicBezTo>
                  <a:lnTo>
                    <a:pt x="9526" y="3414"/>
                  </a:lnTo>
                  <a:lnTo>
                    <a:pt x="10371" y="3414"/>
                  </a:lnTo>
                  <a:lnTo>
                    <a:pt x="10371" y="3795"/>
                  </a:lnTo>
                  <a:cubicBezTo>
                    <a:pt x="10371" y="3986"/>
                    <a:pt x="10502" y="4152"/>
                    <a:pt x="10681" y="4188"/>
                  </a:cubicBezTo>
                  <a:lnTo>
                    <a:pt x="12228" y="4629"/>
                  </a:lnTo>
                  <a:cubicBezTo>
                    <a:pt x="12264" y="4641"/>
                    <a:pt x="12300" y="4641"/>
                    <a:pt x="12347" y="4641"/>
                  </a:cubicBezTo>
                  <a:cubicBezTo>
                    <a:pt x="12443" y="4641"/>
                    <a:pt x="12526" y="4605"/>
                    <a:pt x="12597" y="4545"/>
                  </a:cubicBezTo>
                  <a:cubicBezTo>
                    <a:pt x="12705" y="4474"/>
                    <a:pt x="12764" y="4343"/>
                    <a:pt x="12764" y="4224"/>
                  </a:cubicBezTo>
                  <a:lnTo>
                    <a:pt x="12764" y="426"/>
                  </a:lnTo>
                  <a:cubicBezTo>
                    <a:pt x="12800" y="283"/>
                    <a:pt x="12740" y="164"/>
                    <a:pt x="12633" y="80"/>
                  </a:cubicBezTo>
                  <a:cubicBezTo>
                    <a:pt x="12553" y="27"/>
                    <a:pt x="12459" y="0"/>
                    <a:pt x="12362"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26"/>
          <p:cNvGrpSpPr/>
          <p:nvPr/>
        </p:nvGrpSpPr>
        <p:grpSpPr>
          <a:xfrm>
            <a:off x="7968088" y="364414"/>
            <a:ext cx="927417" cy="798783"/>
            <a:chOff x="2903337" y="4279032"/>
            <a:chExt cx="382519" cy="350682"/>
          </a:xfrm>
        </p:grpSpPr>
        <p:sp>
          <p:nvSpPr>
            <p:cNvPr id="305" name="Google Shape;305;p26"/>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6"/>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6"/>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6"/>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6"/>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5"/>
          <p:cNvSpPr txBox="1"/>
          <p:nvPr>
            <p:ph type="title"/>
          </p:nvPr>
        </p:nvSpPr>
        <p:spPr>
          <a:xfrm>
            <a:off x="776400" y="223325"/>
            <a:ext cx="7591200" cy="101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Data Preparation and Preprocessing</a:t>
            </a:r>
            <a:endParaRPr sz="3000"/>
          </a:p>
        </p:txBody>
      </p:sp>
      <p:sp>
        <p:nvSpPr>
          <p:cNvPr id="440" name="Google Shape;440;p35"/>
          <p:cNvSpPr txBox="1"/>
          <p:nvPr>
            <p:ph idx="1" type="subTitle"/>
          </p:nvPr>
        </p:nvSpPr>
        <p:spPr>
          <a:xfrm>
            <a:off x="264825" y="1238525"/>
            <a:ext cx="4296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Loaded Embedding Model: ResNet50</a:t>
            </a:r>
            <a:endParaRPr/>
          </a:p>
        </p:txBody>
      </p:sp>
      <p:sp>
        <p:nvSpPr>
          <p:cNvPr id="441" name="Google Shape;441;p35"/>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42" name="Google Shape;442;p35"/>
          <p:cNvSpPr txBox="1"/>
          <p:nvPr>
            <p:ph idx="1" type="subTitle"/>
          </p:nvPr>
        </p:nvSpPr>
        <p:spPr>
          <a:xfrm>
            <a:off x="364275" y="3095525"/>
            <a:ext cx="35928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Used Dlib’s front Face detector to identify faces in images</a:t>
            </a:r>
            <a:endParaRPr/>
          </a:p>
        </p:txBody>
      </p:sp>
      <p:sp>
        <p:nvSpPr>
          <p:cNvPr id="443" name="Google Shape;443;p35"/>
          <p:cNvSpPr txBox="1"/>
          <p:nvPr>
            <p:ph idx="1" type="subTitle"/>
          </p:nvPr>
        </p:nvSpPr>
        <p:spPr>
          <a:xfrm>
            <a:off x="4105275" y="3364500"/>
            <a:ext cx="4746900" cy="6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Mapped out facial component ranges of the face for cropping and extracting components</a:t>
            </a:r>
            <a:endParaRPr/>
          </a:p>
        </p:txBody>
      </p:sp>
      <p:sp>
        <p:nvSpPr>
          <p:cNvPr id="444" name="Google Shape;444;p35"/>
          <p:cNvSpPr txBox="1"/>
          <p:nvPr>
            <p:ph idx="1" type="subTitle"/>
          </p:nvPr>
        </p:nvSpPr>
        <p:spPr>
          <a:xfrm>
            <a:off x="5154375" y="1132025"/>
            <a:ext cx="3697800" cy="7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Collected 24 videos</a:t>
            </a:r>
            <a:endParaRPr/>
          </a:p>
          <a:p>
            <a:pPr indent="0" lvl="0" marL="0" rtl="0" algn="ctr">
              <a:spcBef>
                <a:spcPts val="0"/>
              </a:spcBef>
              <a:spcAft>
                <a:spcPts val="0"/>
              </a:spcAft>
              <a:buNone/>
            </a:pPr>
            <a:r>
              <a:rPr lang="en"/>
              <a:t>(16 to train svms, 8 to test svms)</a:t>
            </a:r>
            <a:endParaRPr/>
          </a:p>
        </p:txBody>
      </p:sp>
      <p:pic>
        <p:nvPicPr>
          <p:cNvPr id="445" name="Google Shape;445;p35"/>
          <p:cNvPicPr preferRelativeResize="0"/>
          <p:nvPr/>
        </p:nvPicPr>
        <p:blipFill rotWithShape="1">
          <a:blip r:embed="rId3">
            <a:alphaModFix/>
          </a:blip>
          <a:srcRect b="60181" l="0" r="19878" t="0"/>
          <a:stretch/>
        </p:blipFill>
        <p:spPr>
          <a:xfrm>
            <a:off x="264825" y="1842450"/>
            <a:ext cx="5507169" cy="1146250"/>
          </a:xfrm>
          <a:prstGeom prst="rect">
            <a:avLst/>
          </a:prstGeom>
          <a:noFill/>
          <a:ln>
            <a:noFill/>
          </a:ln>
        </p:spPr>
      </p:pic>
      <p:pic>
        <p:nvPicPr>
          <p:cNvPr id="446" name="Google Shape;446;p35"/>
          <p:cNvPicPr preferRelativeResize="0"/>
          <p:nvPr/>
        </p:nvPicPr>
        <p:blipFill>
          <a:blip r:embed="rId4">
            <a:alphaModFix/>
          </a:blip>
          <a:stretch>
            <a:fillRect/>
          </a:stretch>
        </p:blipFill>
        <p:spPr>
          <a:xfrm>
            <a:off x="6036100" y="1940537"/>
            <a:ext cx="1325550" cy="1325550"/>
          </a:xfrm>
          <a:prstGeom prst="rect">
            <a:avLst/>
          </a:prstGeom>
          <a:noFill/>
          <a:ln>
            <a:noFill/>
          </a:ln>
        </p:spPr>
      </p:pic>
      <p:pic>
        <p:nvPicPr>
          <p:cNvPr id="447" name="Google Shape;447;p35"/>
          <p:cNvPicPr preferRelativeResize="0"/>
          <p:nvPr/>
        </p:nvPicPr>
        <p:blipFill>
          <a:blip r:embed="rId5">
            <a:alphaModFix/>
          </a:blip>
          <a:stretch>
            <a:fillRect/>
          </a:stretch>
        </p:blipFill>
        <p:spPr>
          <a:xfrm>
            <a:off x="7361650" y="2289582"/>
            <a:ext cx="906499" cy="627469"/>
          </a:xfrm>
          <a:prstGeom prst="rect">
            <a:avLst/>
          </a:prstGeom>
          <a:noFill/>
          <a:ln>
            <a:noFill/>
          </a:ln>
        </p:spPr>
      </p:pic>
      <p:pic>
        <p:nvPicPr>
          <p:cNvPr id="448" name="Google Shape;448;p35"/>
          <p:cNvPicPr preferRelativeResize="0"/>
          <p:nvPr/>
        </p:nvPicPr>
        <p:blipFill>
          <a:blip r:embed="rId6">
            <a:alphaModFix/>
          </a:blip>
          <a:stretch>
            <a:fillRect/>
          </a:stretch>
        </p:blipFill>
        <p:spPr>
          <a:xfrm>
            <a:off x="1302138" y="3699450"/>
            <a:ext cx="1717073" cy="1146250"/>
          </a:xfrm>
          <a:prstGeom prst="rect">
            <a:avLst/>
          </a:prstGeom>
          <a:noFill/>
          <a:ln>
            <a:noFill/>
          </a:ln>
        </p:spPr>
      </p:pic>
      <p:pic>
        <p:nvPicPr>
          <p:cNvPr id="449" name="Google Shape;449;p35"/>
          <p:cNvPicPr preferRelativeResize="0"/>
          <p:nvPr/>
        </p:nvPicPr>
        <p:blipFill>
          <a:blip r:embed="rId7">
            <a:alphaModFix/>
          </a:blip>
          <a:stretch>
            <a:fillRect/>
          </a:stretch>
        </p:blipFill>
        <p:spPr>
          <a:xfrm>
            <a:off x="5772001" y="3992093"/>
            <a:ext cx="1951118" cy="1048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6"/>
          <p:cNvSpPr txBox="1"/>
          <p:nvPr>
            <p:ph type="title"/>
          </p:nvPr>
        </p:nvSpPr>
        <p:spPr>
          <a:xfrm>
            <a:off x="269100" y="354250"/>
            <a:ext cx="8605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My Plan and Database</a:t>
            </a:r>
            <a:endParaRPr/>
          </a:p>
        </p:txBody>
      </p:sp>
      <p:sp>
        <p:nvSpPr>
          <p:cNvPr id="455" name="Google Shape;455;p36"/>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6" name="Google Shape;456;p36"/>
          <p:cNvSpPr txBox="1"/>
          <p:nvPr/>
        </p:nvSpPr>
        <p:spPr>
          <a:xfrm>
            <a:off x="425350" y="1050700"/>
            <a:ext cx="5060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Setting up </a:t>
            </a:r>
            <a:r>
              <a:rPr lang="en">
                <a:solidFill>
                  <a:schemeClr val="dk1"/>
                </a:solidFill>
                <a:latin typeface="Mulish"/>
                <a:ea typeface="Mulish"/>
                <a:cs typeface="Mulish"/>
                <a:sym typeface="Mulish"/>
              </a:rPr>
              <a:t>Edge Device: </a:t>
            </a:r>
            <a:endParaRPr>
              <a:solidFill>
                <a:schemeClr val="dk1"/>
              </a:solidFill>
              <a:latin typeface="Mulish"/>
              <a:ea typeface="Mulish"/>
              <a:cs typeface="Mulish"/>
              <a:sym typeface="Mulish"/>
            </a:endParaRPr>
          </a:p>
          <a:p>
            <a:pPr indent="-317500" lvl="0" marL="457200" rtl="0" algn="l">
              <a:spcBef>
                <a:spcPts val="0"/>
              </a:spcBef>
              <a:spcAft>
                <a:spcPts val="0"/>
              </a:spcAft>
              <a:buClr>
                <a:schemeClr val="dk1"/>
              </a:buClr>
              <a:buSzPts val="1400"/>
              <a:buFont typeface="Mulish"/>
              <a:buChar char="-"/>
            </a:pPr>
            <a:r>
              <a:rPr lang="en">
                <a:solidFill>
                  <a:schemeClr val="dk1"/>
                </a:solidFill>
                <a:latin typeface="Mulish"/>
                <a:ea typeface="Mulish"/>
                <a:cs typeface="Mulish"/>
                <a:sym typeface="Mulish"/>
              </a:rPr>
              <a:t>Take multiple photographs of each individual who should be recognized by the system (different angles)</a:t>
            </a:r>
            <a:endParaRPr>
              <a:solidFill>
                <a:schemeClr val="dk1"/>
              </a:solidFill>
              <a:latin typeface="Mulish"/>
              <a:ea typeface="Mulish"/>
              <a:cs typeface="Mulish"/>
              <a:sym typeface="Mulish"/>
            </a:endParaRPr>
          </a:p>
          <a:p>
            <a:pPr indent="-317500" lvl="0" marL="457200" rtl="0" algn="l">
              <a:spcBef>
                <a:spcPts val="0"/>
              </a:spcBef>
              <a:spcAft>
                <a:spcPts val="0"/>
              </a:spcAft>
              <a:buClr>
                <a:schemeClr val="dk1"/>
              </a:buClr>
              <a:buSzPts val="1400"/>
              <a:buFont typeface="Mulish"/>
              <a:buChar char="-"/>
            </a:pPr>
            <a:r>
              <a:rPr lang="en">
                <a:solidFill>
                  <a:schemeClr val="dk1"/>
                </a:solidFill>
                <a:latin typeface="Mulish"/>
                <a:ea typeface="Mulish"/>
                <a:cs typeface="Mulish"/>
                <a:sym typeface="Mulish"/>
              </a:rPr>
              <a:t>Store images in directory</a:t>
            </a:r>
            <a:endParaRPr>
              <a:solidFill>
                <a:schemeClr val="dk1"/>
              </a:solidFill>
              <a:latin typeface="Mulish"/>
              <a:ea typeface="Mulish"/>
              <a:cs typeface="Mulish"/>
              <a:sym typeface="Mulish"/>
            </a:endParaRPr>
          </a:p>
          <a:p>
            <a:pPr indent="-317500" lvl="0" marL="457200" rtl="0" algn="l">
              <a:spcBef>
                <a:spcPts val="0"/>
              </a:spcBef>
              <a:spcAft>
                <a:spcPts val="0"/>
              </a:spcAft>
              <a:buClr>
                <a:schemeClr val="dk1"/>
              </a:buClr>
              <a:buSzPts val="1400"/>
              <a:buFont typeface="Mulish"/>
              <a:buChar char="-"/>
            </a:pPr>
            <a:r>
              <a:rPr lang="en">
                <a:solidFill>
                  <a:schemeClr val="dk1"/>
                </a:solidFill>
                <a:latin typeface="Mulish"/>
                <a:ea typeface="Mulish"/>
                <a:cs typeface="Mulish"/>
                <a:sym typeface="Mulish"/>
              </a:rPr>
              <a:t>Use SVM software to process and create unique digital signature profile for each face</a:t>
            </a:r>
            <a:endParaRPr>
              <a:solidFill>
                <a:schemeClr val="dk1"/>
              </a:solidFill>
              <a:latin typeface="Mulish"/>
              <a:ea typeface="Mulish"/>
              <a:cs typeface="Mulish"/>
              <a:sym typeface="Mulish"/>
            </a:endParaRPr>
          </a:p>
          <a:p>
            <a:pPr indent="-317500" lvl="0" marL="457200" rtl="0" algn="l">
              <a:spcBef>
                <a:spcPts val="0"/>
              </a:spcBef>
              <a:spcAft>
                <a:spcPts val="0"/>
              </a:spcAft>
              <a:buClr>
                <a:schemeClr val="dk1"/>
              </a:buClr>
              <a:buSzPts val="1400"/>
              <a:buFont typeface="Mulish"/>
              <a:buChar char="-"/>
            </a:pPr>
            <a:r>
              <a:rPr lang="en">
                <a:solidFill>
                  <a:schemeClr val="dk1"/>
                </a:solidFill>
                <a:latin typeface="Mulish"/>
                <a:ea typeface="Mulish"/>
                <a:cs typeface="Mulish"/>
                <a:sym typeface="Mulish"/>
              </a:rPr>
              <a:t>Local database system: SQLite</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Cloud Device: google cloud virtual machine</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Evaluation:</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 Accuracy: confusion matrix to show true positives, false positives, true negatives, false negatives</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 Speed comparison:  record delay between real-time image capture and display of recognition results</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Limitation: relatively small face sample size</a:t>
            </a:r>
            <a:endParaRPr>
              <a:solidFill>
                <a:schemeClr val="dk1"/>
              </a:solidFill>
              <a:latin typeface="Mulish"/>
              <a:ea typeface="Mulish"/>
              <a:cs typeface="Mulish"/>
              <a:sym typeface="Mulish"/>
            </a:endParaRPr>
          </a:p>
        </p:txBody>
      </p:sp>
      <p:pic>
        <p:nvPicPr>
          <p:cNvPr id="457" name="Google Shape;457;p36"/>
          <p:cNvPicPr preferRelativeResize="0"/>
          <p:nvPr/>
        </p:nvPicPr>
        <p:blipFill>
          <a:blip r:embed="rId3">
            <a:alphaModFix/>
          </a:blip>
          <a:stretch>
            <a:fillRect/>
          </a:stretch>
        </p:blipFill>
        <p:spPr>
          <a:xfrm>
            <a:off x="5521349" y="1632350"/>
            <a:ext cx="3078700" cy="218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7"/>
          <p:cNvSpPr txBox="1"/>
          <p:nvPr>
            <p:ph idx="1" type="subTitle"/>
          </p:nvPr>
        </p:nvSpPr>
        <p:spPr>
          <a:xfrm>
            <a:off x="834300" y="1276300"/>
            <a:ext cx="2113200" cy="61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Collected Data: </a:t>
            </a:r>
            <a:endParaRPr/>
          </a:p>
        </p:txBody>
      </p:sp>
      <p:sp>
        <p:nvSpPr>
          <p:cNvPr id="463" name="Google Shape;463;p37"/>
          <p:cNvSpPr txBox="1"/>
          <p:nvPr>
            <p:ph type="title"/>
          </p:nvPr>
        </p:nvSpPr>
        <p:spPr>
          <a:xfrm>
            <a:off x="834300" y="367625"/>
            <a:ext cx="74754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the data represents</a:t>
            </a:r>
            <a:endParaRPr/>
          </a:p>
        </p:txBody>
      </p:sp>
      <p:sp>
        <p:nvSpPr>
          <p:cNvPr id="464" name="Google Shape;464;p37"/>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65" name="Google Shape;465;p37"/>
          <p:cNvPicPr preferRelativeResize="0"/>
          <p:nvPr/>
        </p:nvPicPr>
        <p:blipFill>
          <a:blip r:embed="rId3">
            <a:alphaModFix/>
          </a:blip>
          <a:stretch>
            <a:fillRect/>
          </a:stretch>
        </p:blipFill>
        <p:spPr>
          <a:xfrm>
            <a:off x="4079025" y="1136525"/>
            <a:ext cx="4552401" cy="3578975"/>
          </a:xfrm>
          <a:prstGeom prst="rect">
            <a:avLst/>
          </a:prstGeom>
          <a:noFill/>
          <a:ln>
            <a:noFill/>
          </a:ln>
        </p:spPr>
      </p:pic>
      <p:sp>
        <p:nvSpPr>
          <p:cNvPr id="466" name="Google Shape;466;p37"/>
          <p:cNvSpPr txBox="1"/>
          <p:nvPr/>
        </p:nvSpPr>
        <p:spPr>
          <a:xfrm>
            <a:off x="226800" y="1889500"/>
            <a:ext cx="3735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User Id: Identifies the user to whom the embedding corresponds</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Component: Specifies feature (e.g., left_eye, right_eye) that the embedding represents</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Embedding: numerical representation of the facial component extracted</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Label: '1' for authorized/recognized individuals and '0' for unauthorized/unrecognized</a:t>
            </a:r>
            <a:endParaRPr>
              <a:solidFill>
                <a:schemeClr val="dk1"/>
              </a:solidFill>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8"/>
          <p:cNvSpPr txBox="1"/>
          <p:nvPr>
            <p:ph type="title"/>
          </p:nvPr>
        </p:nvSpPr>
        <p:spPr>
          <a:xfrm>
            <a:off x="686488" y="98250"/>
            <a:ext cx="7917300" cy="5415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Svm component training data</a:t>
            </a:r>
            <a:endParaRPr/>
          </a:p>
        </p:txBody>
      </p:sp>
      <p:sp>
        <p:nvSpPr>
          <p:cNvPr id="472" name="Google Shape;472;p38"/>
          <p:cNvSpPr txBox="1"/>
          <p:nvPr>
            <p:ph idx="4294967295"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38"/>
          <p:cNvSpPr/>
          <p:nvPr/>
        </p:nvSpPr>
        <p:spPr>
          <a:xfrm>
            <a:off x="780625" y="4314025"/>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8"/>
          <p:cNvSpPr/>
          <p:nvPr/>
        </p:nvSpPr>
        <p:spPr>
          <a:xfrm>
            <a:off x="8197113" y="249300"/>
            <a:ext cx="239400" cy="2394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 name="Google Shape;475;p38"/>
          <p:cNvPicPr preferRelativeResize="0"/>
          <p:nvPr/>
        </p:nvPicPr>
        <p:blipFill>
          <a:blip r:embed="rId3">
            <a:alphaModFix/>
          </a:blip>
          <a:stretch>
            <a:fillRect/>
          </a:stretch>
        </p:blipFill>
        <p:spPr>
          <a:xfrm>
            <a:off x="4989575" y="1490750"/>
            <a:ext cx="3922049" cy="2720524"/>
          </a:xfrm>
          <a:prstGeom prst="rect">
            <a:avLst/>
          </a:prstGeom>
          <a:noFill/>
          <a:ln>
            <a:noFill/>
          </a:ln>
        </p:spPr>
      </p:pic>
      <p:cxnSp>
        <p:nvCxnSpPr>
          <p:cNvPr id="476" name="Google Shape;476;p38"/>
          <p:cNvCxnSpPr/>
          <p:nvPr/>
        </p:nvCxnSpPr>
        <p:spPr>
          <a:xfrm>
            <a:off x="5271475" y="1428750"/>
            <a:ext cx="627000" cy="785400"/>
          </a:xfrm>
          <a:prstGeom prst="straightConnector1">
            <a:avLst/>
          </a:prstGeom>
          <a:noFill/>
          <a:ln cap="flat" cmpd="sng" w="9525">
            <a:solidFill>
              <a:srgbClr val="FF0000"/>
            </a:solidFill>
            <a:prstDash val="solid"/>
            <a:round/>
            <a:headEnd len="med" w="med" type="none"/>
            <a:tailEnd len="med" w="med" type="triangle"/>
          </a:ln>
        </p:spPr>
      </p:cxnSp>
      <p:sp>
        <p:nvSpPr>
          <p:cNvPr id="477" name="Google Shape;477;p38"/>
          <p:cNvSpPr txBox="1"/>
          <p:nvPr/>
        </p:nvSpPr>
        <p:spPr>
          <a:xfrm>
            <a:off x="3562750" y="1173750"/>
            <a:ext cx="418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ulish"/>
                <a:ea typeface="Mulish"/>
                <a:cs typeface="Mulish"/>
                <a:sym typeface="Mulish"/>
              </a:rPr>
              <a:t>    </a:t>
            </a:r>
            <a:r>
              <a:rPr lang="en" sz="1300">
                <a:solidFill>
                  <a:srgbClr val="FF0000"/>
                </a:solidFill>
                <a:latin typeface="Mulish"/>
                <a:ea typeface="Mulish"/>
                <a:cs typeface="Mulish"/>
                <a:sym typeface="Mulish"/>
              </a:rPr>
              <a:t>Component-based svms</a:t>
            </a:r>
            <a:endParaRPr sz="1300">
              <a:solidFill>
                <a:srgbClr val="FF0000"/>
              </a:solidFill>
              <a:latin typeface="Mulish"/>
              <a:ea typeface="Mulish"/>
              <a:cs typeface="Mulish"/>
              <a:sym typeface="Mulish"/>
            </a:endParaRPr>
          </a:p>
        </p:txBody>
      </p:sp>
      <p:sp>
        <p:nvSpPr>
          <p:cNvPr id="478" name="Google Shape;478;p38"/>
          <p:cNvSpPr txBox="1"/>
          <p:nvPr/>
        </p:nvSpPr>
        <p:spPr>
          <a:xfrm>
            <a:off x="5146800" y="4105175"/>
            <a:ext cx="392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212121"/>
                </a:solidFill>
                <a:latin typeface="Mulish"/>
                <a:ea typeface="Mulish"/>
                <a:cs typeface="Mulish"/>
                <a:sym typeface="Mulish"/>
              </a:rPr>
              <a:t>Likelihood of system mistakenly identifying non matching image as a match</a:t>
            </a:r>
            <a:endParaRPr b="1" sz="800">
              <a:solidFill>
                <a:srgbClr val="212121"/>
              </a:solidFill>
              <a:latin typeface="Mulish"/>
              <a:ea typeface="Mulish"/>
              <a:cs typeface="Mulish"/>
              <a:sym typeface="Mulish"/>
            </a:endParaRPr>
          </a:p>
        </p:txBody>
      </p:sp>
      <p:sp>
        <p:nvSpPr>
          <p:cNvPr id="479" name="Google Shape;479;p38"/>
          <p:cNvSpPr txBox="1"/>
          <p:nvPr/>
        </p:nvSpPr>
        <p:spPr>
          <a:xfrm>
            <a:off x="1206400" y="966675"/>
            <a:ext cx="739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My Training Results								Literature Results</a:t>
            </a:r>
            <a:endParaRPr>
              <a:solidFill>
                <a:schemeClr val="dk1"/>
              </a:solidFill>
              <a:latin typeface="Mulish"/>
              <a:ea typeface="Mulish"/>
              <a:cs typeface="Mulish"/>
              <a:sym typeface="Mulish"/>
            </a:endParaRPr>
          </a:p>
        </p:txBody>
      </p:sp>
      <p:sp>
        <p:nvSpPr>
          <p:cNvPr id="480" name="Google Shape;480;p38"/>
          <p:cNvSpPr txBox="1"/>
          <p:nvPr/>
        </p:nvSpPr>
        <p:spPr>
          <a:xfrm>
            <a:off x="243450" y="4148850"/>
            <a:ext cx="4159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ulish"/>
                <a:ea typeface="Mulish"/>
                <a:cs typeface="Mulish"/>
                <a:sym typeface="Mulish"/>
              </a:rPr>
              <a:t>&gt; Used gridsearch to find best C hyperparameters for each component to train individually.</a:t>
            </a:r>
            <a:endParaRPr sz="1000">
              <a:solidFill>
                <a:schemeClr val="dk1"/>
              </a:solidFill>
              <a:latin typeface="Mulish"/>
              <a:ea typeface="Mulish"/>
              <a:cs typeface="Mulish"/>
              <a:sym typeface="Mulish"/>
            </a:endParaRPr>
          </a:p>
          <a:p>
            <a:pPr indent="0" lvl="0" marL="0" rtl="0" algn="l">
              <a:spcBef>
                <a:spcPts val="0"/>
              </a:spcBef>
              <a:spcAft>
                <a:spcPts val="0"/>
              </a:spcAft>
              <a:buNone/>
            </a:pPr>
            <a:r>
              <a:t/>
            </a:r>
            <a:endParaRPr sz="1000">
              <a:solidFill>
                <a:schemeClr val="dk1"/>
              </a:solidFill>
              <a:latin typeface="Mulish"/>
              <a:ea typeface="Mulish"/>
              <a:cs typeface="Mulish"/>
              <a:sym typeface="Mulish"/>
            </a:endParaRPr>
          </a:p>
          <a:p>
            <a:pPr indent="0" lvl="0" marL="0" rtl="0" algn="l">
              <a:spcBef>
                <a:spcPts val="0"/>
              </a:spcBef>
              <a:spcAft>
                <a:spcPts val="0"/>
              </a:spcAft>
              <a:buNone/>
            </a:pPr>
            <a:r>
              <a:rPr lang="en" sz="1000">
                <a:solidFill>
                  <a:schemeClr val="dk1"/>
                </a:solidFill>
                <a:latin typeface="Mulish"/>
                <a:ea typeface="Mulish"/>
                <a:cs typeface="Mulish"/>
                <a:sym typeface="Mulish"/>
              </a:rPr>
              <a:t>&gt; C value determines how harshly punished for incorrect prediction</a:t>
            </a:r>
            <a:endParaRPr sz="1000">
              <a:solidFill>
                <a:schemeClr val="dk1"/>
              </a:solidFill>
              <a:latin typeface="Mulish"/>
              <a:ea typeface="Mulish"/>
              <a:cs typeface="Mulish"/>
              <a:sym typeface="Mulish"/>
            </a:endParaRPr>
          </a:p>
        </p:txBody>
      </p:sp>
      <p:pic>
        <p:nvPicPr>
          <p:cNvPr id="481" name="Google Shape;481;p38"/>
          <p:cNvPicPr preferRelativeResize="0"/>
          <p:nvPr/>
        </p:nvPicPr>
        <p:blipFill>
          <a:blip r:embed="rId4">
            <a:alphaModFix/>
          </a:blip>
          <a:stretch>
            <a:fillRect/>
          </a:stretch>
        </p:blipFill>
        <p:spPr>
          <a:xfrm>
            <a:off x="389425" y="1490750"/>
            <a:ext cx="3486648" cy="253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type="title"/>
          </p:nvPr>
        </p:nvSpPr>
        <p:spPr>
          <a:xfrm>
            <a:off x="613350" y="221375"/>
            <a:ext cx="7917300" cy="54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validated with ROC Curves</a:t>
            </a:r>
            <a:endParaRPr/>
          </a:p>
        </p:txBody>
      </p:sp>
      <p:pic>
        <p:nvPicPr>
          <p:cNvPr id="487" name="Google Shape;487;p39"/>
          <p:cNvPicPr preferRelativeResize="0"/>
          <p:nvPr/>
        </p:nvPicPr>
        <p:blipFill>
          <a:blip r:embed="rId3">
            <a:alphaModFix/>
          </a:blip>
          <a:stretch>
            <a:fillRect/>
          </a:stretch>
        </p:blipFill>
        <p:spPr>
          <a:xfrm>
            <a:off x="296454" y="3245475"/>
            <a:ext cx="1715275" cy="1773750"/>
          </a:xfrm>
          <a:prstGeom prst="rect">
            <a:avLst/>
          </a:prstGeom>
          <a:noFill/>
          <a:ln>
            <a:noFill/>
          </a:ln>
        </p:spPr>
      </p:pic>
      <p:sp>
        <p:nvSpPr>
          <p:cNvPr id="488" name="Google Shape;488;p39"/>
          <p:cNvSpPr txBox="1"/>
          <p:nvPr/>
        </p:nvSpPr>
        <p:spPr>
          <a:xfrm>
            <a:off x="613350" y="2845250"/>
            <a:ext cx="61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Mouth				Left eyebrow		Right eyebrow</a:t>
            </a:r>
            <a:endParaRPr>
              <a:solidFill>
                <a:schemeClr val="dk1"/>
              </a:solidFill>
              <a:latin typeface="Mulish"/>
              <a:ea typeface="Mulish"/>
              <a:cs typeface="Mulish"/>
              <a:sym typeface="Mulish"/>
            </a:endParaRPr>
          </a:p>
        </p:txBody>
      </p:sp>
      <p:sp>
        <p:nvSpPr>
          <p:cNvPr id="489" name="Google Shape;489;p39"/>
          <p:cNvSpPr txBox="1"/>
          <p:nvPr/>
        </p:nvSpPr>
        <p:spPr>
          <a:xfrm>
            <a:off x="613350" y="874225"/>
            <a:ext cx="73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    Left eye   		     Right eye		Nose Bridge			Full nose</a:t>
            </a:r>
            <a:endParaRPr>
              <a:solidFill>
                <a:schemeClr val="dk1"/>
              </a:solidFill>
              <a:latin typeface="Mulish"/>
              <a:ea typeface="Mulish"/>
              <a:cs typeface="Mulish"/>
              <a:sym typeface="Mulish"/>
            </a:endParaRPr>
          </a:p>
        </p:txBody>
      </p:sp>
      <p:pic>
        <p:nvPicPr>
          <p:cNvPr id="490" name="Google Shape;490;p39"/>
          <p:cNvPicPr preferRelativeResize="0"/>
          <p:nvPr/>
        </p:nvPicPr>
        <p:blipFill>
          <a:blip r:embed="rId4">
            <a:alphaModFix/>
          </a:blip>
          <a:stretch>
            <a:fillRect/>
          </a:stretch>
        </p:blipFill>
        <p:spPr>
          <a:xfrm>
            <a:off x="535300" y="1353687"/>
            <a:ext cx="1384375" cy="1412300"/>
          </a:xfrm>
          <a:prstGeom prst="rect">
            <a:avLst/>
          </a:prstGeom>
          <a:noFill/>
          <a:ln>
            <a:noFill/>
          </a:ln>
        </p:spPr>
      </p:pic>
      <p:sp>
        <p:nvSpPr>
          <p:cNvPr id="491" name="Google Shape;491;p39"/>
          <p:cNvSpPr txBox="1"/>
          <p:nvPr/>
        </p:nvSpPr>
        <p:spPr>
          <a:xfrm>
            <a:off x="6653700" y="3406075"/>
            <a:ext cx="24903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These four components have almost perfect ROC Curves indicating optimal sensitivity with almost no false positives. </a:t>
            </a:r>
            <a:endParaRPr sz="1300"/>
          </a:p>
          <a:p>
            <a:pPr indent="0" lvl="0" marL="0" rtl="0" algn="l">
              <a:spcBef>
                <a:spcPts val="0"/>
              </a:spcBef>
              <a:spcAft>
                <a:spcPts val="0"/>
              </a:spcAft>
              <a:buNone/>
            </a:pPr>
            <a:r>
              <a:rPr b="1" lang="en" sz="1300"/>
              <a:t>(p</a:t>
            </a:r>
            <a:r>
              <a:rPr b="1" lang="en" sz="1300"/>
              <a:t>erfect ROC does not always </a:t>
            </a:r>
            <a:r>
              <a:rPr b="1" lang="en" sz="1300"/>
              <a:t>suggest</a:t>
            </a:r>
            <a:r>
              <a:rPr b="1" lang="en" sz="1300"/>
              <a:t> overtrained but rather optimized)</a:t>
            </a:r>
            <a:endParaRPr b="1" sz="1300"/>
          </a:p>
        </p:txBody>
      </p:sp>
      <p:pic>
        <p:nvPicPr>
          <p:cNvPr id="492" name="Google Shape;492;p39"/>
          <p:cNvPicPr preferRelativeResize="0"/>
          <p:nvPr/>
        </p:nvPicPr>
        <p:blipFill>
          <a:blip r:embed="rId5">
            <a:alphaModFix/>
          </a:blip>
          <a:stretch>
            <a:fillRect/>
          </a:stretch>
        </p:blipFill>
        <p:spPr>
          <a:xfrm>
            <a:off x="2446375" y="1349354"/>
            <a:ext cx="1384375" cy="1393571"/>
          </a:xfrm>
          <a:prstGeom prst="rect">
            <a:avLst/>
          </a:prstGeom>
          <a:noFill/>
          <a:ln>
            <a:noFill/>
          </a:ln>
        </p:spPr>
      </p:pic>
      <p:pic>
        <p:nvPicPr>
          <p:cNvPr id="493" name="Google Shape;493;p39"/>
          <p:cNvPicPr preferRelativeResize="0"/>
          <p:nvPr/>
        </p:nvPicPr>
        <p:blipFill>
          <a:blip r:embed="rId6">
            <a:alphaModFix/>
          </a:blip>
          <a:stretch>
            <a:fillRect/>
          </a:stretch>
        </p:blipFill>
        <p:spPr>
          <a:xfrm>
            <a:off x="4357450" y="1379606"/>
            <a:ext cx="1384375" cy="1360456"/>
          </a:xfrm>
          <a:prstGeom prst="rect">
            <a:avLst/>
          </a:prstGeom>
          <a:noFill/>
          <a:ln>
            <a:noFill/>
          </a:ln>
        </p:spPr>
      </p:pic>
      <p:pic>
        <p:nvPicPr>
          <p:cNvPr id="494" name="Google Shape;494;p39"/>
          <p:cNvPicPr preferRelativeResize="0"/>
          <p:nvPr/>
        </p:nvPicPr>
        <p:blipFill>
          <a:blip r:embed="rId7">
            <a:alphaModFix/>
          </a:blip>
          <a:stretch>
            <a:fillRect/>
          </a:stretch>
        </p:blipFill>
        <p:spPr>
          <a:xfrm>
            <a:off x="6529550" y="1379599"/>
            <a:ext cx="1290665" cy="1305025"/>
          </a:xfrm>
          <a:prstGeom prst="rect">
            <a:avLst/>
          </a:prstGeom>
          <a:noFill/>
          <a:ln>
            <a:noFill/>
          </a:ln>
        </p:spPr>
      </p:pic>
      <p:pic>
        <p:nvPicPr>
          <p:cNvPr id="495" name="Google Shape;495;p39"/>
          <p:cNvPicPr preferRelativeResize="0"/>
          <p:nvPr/>
        </p:nvPicPr>
        <p:blipFill>
          <a:blip r:embed="rId8">
            <a:alphaModFix/>
          </a:blip>
          <a:stretch>
            <a:fillRect/>
          </a:stretch>
        </p:blipFill>
        <p:spPr>
          <a:xfrm>
            <a:off x="2446375" y="3245475"/>
            <a:ext cx="1816644" cy="1773750"/>
          </a:xfrm>
          <a:prstGeom prst="rect">
            <a:avLst/>
          </a:prstGeom>
          <a:noFill/>
          <a:ln>
            <a:noFill/>
          </a:ln>
        </p:spPr>
      </p:pic>
      <p:pic>
        <p:nvPicPr>
          <p:cNvPr id="496" name="Google Shape;496;p39"/>
          <p:cNvPicPr preferRelativeResize="0"/>
          <p:nvPr/>
        </p:nvPicPr>
        <p:blipFill>
          <a:blip r:embed="rId9">
            <a:alphaModFix/>
          </a:blip>
          <a:stretch>
            <a:fillRect/>
          </a:stretch>
        </p:blipFill>
        <p:spPr>
          <a:xfrm>
            <a:off x="4697675" y="3252927"/>
            <a:ext cx="1816650" cy="1751224"/>
          </a:xfrm>
          <a:prstGeom prst="rect">
            <a:avLst/>
          </a:prstGeom>
          <a:noFill/>
          <a:ln>
            <a:noFill/>
          </a:ln>
        </p:spPr>
      </p:pic>
      <p:sp>
        <p:nvSpPr>
          <p:cNvPr id="497" name="Google Shape;497;p39"/>
          <p:cNvSpPr/>
          <p:nvPr/>
        </p:nvSpPr>
        <p:spPr>
          <a:xfrm>
            <a:off x="2225507" y="775152"/>
            <a:ext cx="5973150" cy="4318650"/>
          </a:xfrm>
          <a:custGeom>
            <a:rect b="b" l="l" r="r" t="t"/>
            <a:pathLst>
              <a:path extrusionOk="0" h="172746" w="238926">
                <a:moveTo>
                  <a:pt x="166517" y="11852"/>
                </a:moveTo>
                <a:cubicBezTo>
                  <a:pt x="175929" y="86"/>
                  <a:pt x="195961" y="-1890"/>
                  <a:pt x="210578" y="1766"/>
                </a:cubicBezTo>
                <a:cubicBezTo>
                  <a:pt x="215773" y="3065"/>
                  <a:pt x="221581" y="1779"/>
                  <a:pt x="226503" y="3889"/>
                </a:cubicBezTo>
                <a:cubicBezTo>
                  <a:pt x="231219" y="5911"/>
                  <a:pt x="235216" y="10272"/>
                  <a:pt x="237120" y="15037"/>
                </a:cubicBezTo>
                <a:cubicBezTo>
                  <a:pt x="240340" y="23095"/>
                  <a:pt x="238182" y="32371"/>
                  <a:pt x="238182" y="41049"/>
                </a:cubicBezTo>
                <a:cubicBezTo>
                  <a:pt x="238182" y="56119"/>
                  <a:pt x="236628" y="73923"/>
                  <a:pt x="225972" y="84579"/>
                </a:cubicBezTo>
                <a:cubicBezTo>
                  <a:pt x="218907" y="91644"/>
                  <a:pt x="208061" y="93835"/>
                  <a:pt x="198368" y="96258"/>
                </a:cubicBezTo>
                <a:cubicBezTo>
                  <a:pt x="192539" y="97715"/>
                  <a:pt x="184181" y="95504"/>
                  <a:pt x="180850" y="100505"/>
                </a:cubicBezTo>
                <a:cubicBezTo>
                  <a:pt x="176818" y="106559"/>
                  <a:pt x="180684" y="115137"/>
                  <a:pt x="179257" y="122270"/>
                </a:cubicBezTo>
                <a:cubicBezTo>
                  <a:pt x="177443" y="131334"/>
                  <a:pt x="174360" y="140906"/>
                  <a:pt x="176603" y="149874"/>
                </a:cubicBezTo>
                <a:cubicBezTo>
                  <a:pt x="178064" y="155713"/>
                  <a:pt x="180889" y="164314"/>
                  <a:pt x="176072" y="167924"/>
                </a:cubicBezTo>
                <a:cubicBezTo>
                  <a:pt x="169204" y="173072"/>
                  <a:pt x="159175" y="171640"/>
                  <a:pt x="150591" y="171640"/>
                </a:cubicBezTo>
                <a:cubicBezTo>
                  <a:pt x="141742" y="171640"/>
                  <a:pt x="132777" y="173625"/>
                  <a:pt x="124048" y="172170"/>
                </a:cubicBezTo>
                <a:cubicBezTo>
                  <a:pt x="107291" y="169376"/>
                  <a:pt x="89745" y="174967"/>
                  <a:pt x="73086" y="171640"/>
                </a:cubicBezTo>
                <a:cubicBezTo>
                  <a:pt x="56077" y="168243"/>
                  <a:pt x="38407" y="170578"/>
                  <a:pt x="21062" y="170578"/>
                </a:cubicBezTo>
                <a:cubicBezTo>
                  <a:pt x="14682" y="170578"/>
                  <a:pt x="6464" y="174026"/>
                  <a:pt x="1951" y="169516"/>
                </a:cubicBezTo>
                <a:cubicBezTo>
                  <a:pt x="-1076" y="166491"/>
                  <a:pt x="359" y="161056"/>
                  <a:pt x="359" y="156776"/>
                </a:cubicBezTo>
                <a:cubicBezTo>
                  <a:pt x="359" y="148813"/>
                  <a:pt x="359" y="140850"/>
                  <a:pt x="359" y="132887"/>
                </a:cubicBezTo>
                <a:cubicBezTo>
                  <a:pt x="359" y="124916"/>
                  <a:pt x="1420" y="116970"/>
                  <a:pt x="1420" y="108999"/>
                </a:cubicBezTo>
                <a:cubicBezTo>
                  <a:pt x="1420" y="103442"/>
                  <a:pt x="147" y="96472"/>
                  <a:pt x="4075" y="92542"/>
                </a:cubicBezTo>
                <a:cubicBezTo>
                  <a:pt x="6775" y="89840"/>
                  <a:pt x="11646" y="91229"/>
                  <a:pt x="15222" y="89888"/>
                </a:cubicBezTo>
                <a:cubicBezTo>
                  <a:pt x="28871" y="84769"/>
                  <a:pt x="43758" y="83734"/>
                  <a:pt x="58222" y="81925"/>
                </a:cubicBezTo>
                <a:cubicBezTo>
                  <a:pt x="66854" y="80845"/>
                  <a:pt x="76993" y="84623"/>
                  <a:pt x="84234" y="79801"/>
                </a:cubicBezTo>
                <a:cubicBezTo>
                  <a:pt x="87844" y="77396"/>
                  <a:pt x="82117" y="71365"/>
                  <a:pt x="81580" y="67061"/>
                </a:cubicBezTo>
                <a:cubicBezTo>
                  <a:pt x="80243" y="56349"/>
                  <a:pt x="83634" y="45366"/>
                  <a:pt x="82110" y="34679"/>
                </a:cubicBezTo>
                <a:cubicBezTo>
                  <a:pt x="80732" y="25019"/>
                  <a:pt x="73085" y="12380"/>
                  <a:pt x="79987" y="5482"/>
                </a:cubicBezTo>
                <a:cubicBezTo>
                  <a:pt x="86152" y="-679"/>
                  <a:pt x="97351" y="3908"/>
                  <a:pt x="105999" y="2827"/>
                </a:cubicBezTo>
                <a:cubicBezTo>
                  <a:pt x="111686" y="2116"/>
                  <a:pt x="117290" y="-460"/>
                  <a:pt x="122986" y="173"/>
                </a:cubicBezTo>
                <a:cubicBezTo>
                  <a:pt x="129300" y="875"/>
                  <a:pt x="135336" y="5666"/>
                  <a:pt x="141566" y="4420"/>
                </a:cubicBezTo>
                <a:cubicBezTo>
                  <a:pt x="147292" y="3274"/>
                  <a:pt x="153245" y="4420"/>
                  <a:pt x="159085" y="4420"/>
                </a:cubicBezTo>
                <a:cubicBezTo>
                  <a:pt x="161562" y="4420"/>
                  <a:pt x="164456" y="3046"/>
                  <a:pt x="166517" y="4420"/>
                </a:cubicBezTo>
                <a:cubicBezTo>
                  <a:pt x="169311" y="6282"/>
                  <a:pt x="172715" y="7605"/>
                  <a:pt x="176072" y="7605"/>
                </a:cubicBezTo>
              </a:path>
            </a:pathLst>
          </a:custGeom>
          <a:noFill/>
          <a:ln cap="flat" cmpd="sng" w="38100">
            <a:solidFill>
              <a:srgbClr val="E76A28"/>
            </a:solidFill>
            <a:prstDash val="solid"/>
            <a:round/>
            <a:headEnd len="med" w="med" type="none"/>
            <a:tailEnd len="med" w="med" type="none"/>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01" name="Shape 501"/>
        <p:cNvGrpSpPr/>
        <p:nvPr/>
      </p:nvGrpSpPr>
      <p:grpSpPr>
        <a:xfrm>
          <a:off x="0" y="0"/>
          <a:ext cx="0" cy="0"/>
          <a:chOff x="0" y="0"/>
          <a:chExt cx="0" cy="0"/>
        </a:xfrm>
      </p:grpSpPr>
      <p:pic>
        <p:nvPicPr>
          <p:cNvPr id="502" name="Google Shape;502;p40"/>
          <p:cNvPicPr preferRelativeResize="0"/>
          <p:nvPr/>
        </p:nvPicPr>
        <p:blipFill>
          <a:blip r:embed="rId3">
            <a:alphaModFix/>
          </a:blip>
          <a:stretch>
            <a:fillRect/>
          </a:stretch>
        </p:blipFill>
        <p:spPr>
          <a:xfrm>
            <a:off x="653054" y="3245487"/>
            <a:ext cx="1715275" cy="1773750"/>
          </a:xfrm>
          <a:prstGeom prst="rect">
            <a:avLst/>
          </a:prstGeom>
          <a:noFill/>
          <a:ln>
            <a:noFill/>
          </a:ln>
        </p:spPr>
      </p:pic>
      <p:sp>
        <p:nvSpPr>
          <p:cNvPr id="503" name="Google Shape;503;p40"/>
          <p:cNvSpPr txBox="1"/>
          <p:nvPr/>
        </p:nvSpPr>
        <p:spPr>
          <a:xfrm>
            <a:off x="613350" y="2845250"/>
            <a:ext cx="61929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Mouth		       Left eyebrow	       Right eyebrow</a:t>
            </a:r>
            <a:endParaRPr>
              <a:solidFill>
                <a:schemeClr val="dk1"/>
              </a:solidFill>
              <a:latin typeface="Times New Roman"/>
              <a:ea typeface="Times New Roman"/>
              <a:cs typeface="Times New Roman"/>
              <a:sym typeface="Times New Roman"/>
            </a:endParaRPr>
          </a:p>
        </p:txBody>
      </p:sp>
      <p:sp>
        <p:nvSpPr>
          <p:cNvPr id="504" name="Google Shape;504;p40"/>
          <p:cNvSpPr txBox="1"/>
          <p:nvPr/>
        </p:nvSpPr>
        <p:spPr>
          <a:xfrm>
            <a:off x="613350" y="874225"/>
            <a:ext cx="7387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            Left eye   		         Right eye		      Nose Bridge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5943600" rtl="0" algn="l">
              <a:spcBef>
                <a:spcPts val="0"/>
              </a:spcBef>
              <a:spcAft>
                <a:spcPts val="0"/>
              </a:spcAft>
              <a:buNone/>
            </a:pPr>
            <a:r>
              <a:rPr lang="en">
                <a:solidFill>
                  <a:schemeClr val="dk1"/>
                </a:solidFill>
                <a:latin typeface="Times New Roman"/>
                <a:ea typeface="Times New Roman"/>
                <a:cs typeface="Times New Roman"/>
                <a:sym typeface="Times New Roman"/>
              </a:rPr>
              <a:t> Full nose</a:t>
            </a:r>
            <a:endParaRPr>
              <a:solidFill>
                <a:schemeClr val="dk1"/>
              </a:solidFill>
              <a:latin typeface="Times New Roman"/>
              <a:ea typeface="Times New Roman"/>
              <a:cs typeface="Times New Roman"/>
              <a:sym typeface="Times New Roman"/>
            </a:endParaRPr>
          </a:p>
        </p:txBody>
      </p:sp>
      <p:pic>
        <p:nvPicPr>
          <p:cNvPr id="505" name="Google Shape;505;p40"/>
          <p:cNvPicPr preferRelativeResize="0"/>
          <p:nvPr/>
        </p:nvPicPr>
        <p:blipFill>
          <a:blip r:embed="rId4">
            <a:alphaModFix/>
          </a:blip>
          <a:stretch>
            <a:fillRect/>
          </a:stretch>
        </p:blipFill>
        <p:spPr>
          <a:xfrm>
            <a:off x="653050" y="1218460"/>
            <a:ext cx="1715275" cy="1749874"/>
          </a:xfrm>
          <a:prstGeom prst="rect">
            <a:avLst/>
          </a:prstGeom>
          <a:noFill/>
          <a:ln>
            <a:noFill/>
          </a:ln>
        </p:spPr>
      </p:pic>
      <p:pic>
        <p:nvPicPr>
          <p:cNvPr id="506" name="Google Shape;506;p40"/>
          <p:cNvPicPr preferRelativeResize="0"/>
          <p:nvPr/>
        </p:nvPicPr>
        <p:blipFill>
          <a:blip r:embed="rId5">
            <a:alphaModFix/>
          </a:blip>
          <a:stretch>
            <a:fillRect/>
          </a:stretch>
        </p:blipFill>
        <p:spPr>
          <a:xfrm>
            <a:off x="2446375" y="1230067"/>
            <a:ext cx="1715274" cy="1726643"/>
          </a:xfrm>
          <a:prstGeom prst="rect">
            <a:avLst/>
          </a:prstGeom>
          <a:noFill/>
          <a:ln>
            <a:noFill/>
          </a:ln>
        </p:spPr>
      </p:pic>
      <p:pic>
        <p:nvPicPr>
          <p:cNvPr id="507" name="Google Shape;507;p40"/>
          <p:cNvPicPr preferRelativeResize="0"/>
          <p:nvPr/>
        </p:nvPicPr>
        <p:blipFill>
          <a:blip r:embed="rId6">
            <a:alphaModFix/>
          </a:blip>
          <a:stretch>
            <a:fillRect/>
          </a:stretch>
        </p:blipFill>
        <p:spPr>
          <a:xfrm>
            <a:off x="4239700" y="1218441"/>
            <a:ext cx="1715275" cy="1685632"/>
          </a:xfrm>
          <a:prstGeom prst="rect">
            <a:avLst/>
          </a:prstGeom>
          <a:noFill/>
          <a:ln>
            <a:noFill/>
          </a:ln>
        </p:spPr>
      </p:pic>
      <p:pic>
        <p:nvPicPr>
          <p:cNvPr id="508" name="Google Shape;508;p40"/>
          <p:cNvPicPr preferRelativeResize="0"/>
          <p:nvPr/>
        </p:nvPicPr>
        <p:blipFill>
          <a:blip r:embed="rId7">
            <a:alphaModFix/>
          </a:blip>
          <a:stretch>
            <a:fillRect/>
          </a:stretch>
        </p:blipFill>
        <p:spPr>
          <a:xfrm>
            <a:off x="6079675" y="2023100"/>
            <a:ext cx="1754242" cy="1773750"/>
          </a:xfrm>
          <a:prstGeom prst="rect">
            <a:avLst/>
          </a:prstGeom>
          <a:noFill/>
          <a:ln>
            <a:noFill/>
          </a:ln>
        </p:spPr>
      </p:pic>
      <p:pic>
        <p:nvPicPr>
          <p:cNvPr id="509" name="Google Shape;509;p40"/>
          <p:cNvPicPr preferRelativeResize="0"/>
          <p:nvPr/>
        </p:nvPicPr>
        <p:blipFill>
          <a:blip r:embed="rId8">
            <a:alphaModFix/>
          </a:blip>
          <a:stretch>
            <a:fillRect/>
          </a:stretch>
        </p:blipFill>
        <p:spPr>
          <a:xfrm>
            <a:off x="2446375" y="3245475"/>
            <a:ext cx="1816644" cy="1773750"/>
          </a:xfrm>
          <a:prstGeom prst="rect">
            <a:avLst/>
          </a:prstGeom>
          <a:noFill/>
          <a:ln>
            <a:noFill/>
          </a:ln>
        </p:spPr>
      </p:pic>
      <p:pic>
        <p:nvPicPr>
          <p:cNvPr id="510" name="Google Shape;510;p40"/>
          <p:cNvPicPr preferRelativeResize="0"/>
          <p:nvPr/>
        </p:nvPicPr>
        <p:blipFill>
          <a:blip r:embed="rId9">
            <a:alphaModFix/>
          </a:blip>
          <a:stretch>
            <a:fillRect/>
          </a:stretch>
        </p:blipFill>
        <p:spPr>
          <a:xfrm>
            <a:off x="4263025" y="3256727"/>
            <a:ext cx="1816650" cy="1751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14" name="Shape 514"/>
        <p:cNvGrpSpPr/>
        <p:nvPr/>
      </p:nvGrpSpPr>
      <p:grpSpPr>
        <a:xfrm>
          <a:off x="0" y="0"/>
          <a:ext cx="0" cy="0"/>
          <a:chOff x="0" y="0"/>
          <a:chExt cx="0" cy="0"/>
        </a:xfrm>
      </p:grpSpPr>
      <p:pic>
        <p:nvPicPr>
          <p:cNvPr id="515" name="Google Shape;515;p41"/>
          <p:cNvPicPr preferRelativeResize="0"/>
          <p:nvPr/>
        </p:nvPicPr>
        <p:blipFill rotWithShape="1">
          <a:blip r:embed="rId3">
            <a:alphaModFix/>
          </a:blip>
          <a:srcRect b="0" l="0" r="21923" t="0"/>
          <a:stretch/>
        </p:blipFill>
        <p:spPr>
          <a:xfrm>
            <a:off x="6027750" y="3899596"/>
            <a:ext cx="3355650" cy="1770529"/>
          </a:xfrm>
          <a:prstGeom prst="rect">
            <a:avLst/>
          </a:prstGeom>
          <a:noFill/>
          <a:ln>
            <a:noFill/>
          </a:ln>
        </p:spPr>
      </p:pic>
      <p:pic>
        <p:nvPicPr>
          <p:cNvPr id="516" name="Google Shape;516;p41"/>
          <p:cNvPicPr preferRelativeResize="0"/>
          <p:nvPr/>
        </p:nvPicPr>
        <p:blipFill>
          <a:blip r:embed="rId4">
            <a:alphaModFix/>
          </a:blip>
          <a:stretch>
            <a:fillRect/>
          </a:stretch>
        </p:blipFill>
        <p:spPr>
          <a:xfrm>
            <a:off x="0" y="-6"/>
            <a:ext cx="4616151" cy="1901625"/>
          </a:xfrm>
          <a:prstGeom prst="rect">
            <a:avLst/>
          </a:prstGeom>
          <a:noFill/>
          <a:ln>
            <a:noFill/>
          </a:ln>
        </p:spPr>
      </p:pic>
      <p:pic>
        <p:nvPicPr>
          <p:cNvPr id="517" name="Google Shape;517;p41"/>
          <p:cNvPicPr preferRelativeResize="0"/>
          <p:nvPr/>
        </p:nvPicPr>
        <p:blipFill>
          <a:blip r:embed="rId5">
            <a:alphaModFix/>
          </a:blip>
          <a:stretch>
            <a:fillRect/>
          </a:stretch>
        </p:blipFill>
        <p:spPr>
          <a:xfrm>
            <a:off x="4767250" y="-42450"/>
            <a:ext cx="4616151" cy="1901620"/>
          </a:xfrm>
          <a:prstGeom prst="rect">
            <a:avLst/>
          </a:prstGeom>
          <a:noFill/>
          <a:ln>
            <a:noFill/>
          </a:ln>
        </p:spPr>
      </p:pic>
      <p:pic>
        <p:nvPicPr>
          <p:cNvPr id="518" name="Google Shape;518;p41"/>
          <p:cNvPicPr preferRelativeResize="0"/>
          <p:nvPr/>
        </p:nvPicPr>
        <p:blipFill rotWithShape="1">
          <a:blip r:embed="rId6">
            <a:alphaModFix/>
          </a:blip>
          <a:srcRect b="0" l="10723" r="23968" t="0"/>
          <a:stretch/>
        </p:blipFill>
        <p:spPr>
          <a:xfrm>
            <a:off x="0" y="1901625"/>
            <a:ext cx="2915276" cy="1838850"/>
          </a:xfrm>
          <a:prstGeom prst="rect">
            <a:avLst/>
          </a:prstGeom>
          <a:noFill/>
          <a:ln>
            <a:noFill/>
          </a:ln>
        </p:spPr>
      </p:pic>
      <p:pic>
        <p:nvPicPr>
          <p:cNvPr id="519" name="Google Shape;519;p41"/>
          <p:cNvPicPr preferRelativeResize="0"/>
          <p:nvPr/>
        </p:nvPicPr>
        <p:blipFill rotWithShape="1">
          <a:blip r:embed="rId7">
            <a:alphaModFix/>
          </a:blip>
          <a:srcRect b="0" l="9353" r="16175" t="0"/>
          <a:stretch/>
        </p:blipFill>
        <p:spPr>
          <a:xfrm>
            <a:off x="2997025" y="1901625"/>
            <a:ext cx="3355660" cy="1838850"/>
          </a:xfrm>
          <a:prstGeom prst="rect">
            <a:avLst/>
          </a:prstGeom>
          <a:noFill/>
          <a:ln>
            <a:noFill/>
          </a:ln>
        </p:spPr>
      </p:pic>
      <p:pic>
        <p:nvPicPr>
          <p:cNvPr id="520" name="Google Shape;520;p41"/>
          <p:cNvPicPr preferRelativeResize="0"/>
          <p:nvPr/>
        </p:nvPicPr>
        <p:blipFill rotWithShape="1">
          <a:blip r:embed="rId8">
            <a:alphaModFix/>
          </a:blip>
          <a:srcRect b="0" l="0" r="18280" t="0"/>
          <a:stretch/>
        </p:blipFill>
        <p:spPr>
          <a:xfrm>
            <a:off x="0" y="3898325"/>
            <a:ext cx="3517198" cy="1773075"/>
          </a:xfrm>
          <a:prstGeom prst="rect">
            <a:avLst/>
          </a:prstGeom>
          <a:noFill/>
          <a:ln>
            <a:noFill/>
          </a:ln>
        </p:spPr>
      </p:pic>
      <p:pic>
        <p:nvPicPr>
          <p:cNvPr id="521" name="Google Shape;521;p41"/>
          <p:cNvPicPr preferRelativeResize="0"/>
          <p:nvPr/>
        </p:nvPicPr>
        <p:blipFill rotWithShape="1">
          <a:blip r:embed="rId9">
            <a:alphaModFix/>
          </a:blip>
          <a:srcRect b="0" l="0" r="22033" t="0"/>
          <a:stretch/>
        </p:blipFill>
        <p:spPr>
          <a:xfrm>
            <a:off x="3051125" y="3898331"/>
            <a:ext cx="3355650" cy="1773070"/>
          </a:xfrm>
          <a:prstGeom prst="rect">
            <a:avLst/>
          </a:prstGeom>
          <a:noFill/>
          <a:ln>
            <a:noFill/>
          </a:ln>
        </p:spPr>
      </p:pic>
      <p:pic>
        <p:nvPicPr>
          <p:cNvPr id="522" name="Google Shape;522;p41"/>
          <p:cNvPicPr preferRelativeResize="0"/>
          <p:nvPr/>
        </p:nvPicPr>
        <p:blipFill rotWithShape="1">
          <a:blip r:embed="rId10">
            <a:alphaModFix/>
          </a:blip>
          <a:srcRect b="0" l="0" r="19302" t="0"/>
          <a:stretch/>
        </p:blipFill>
        <p:spPr>
          <a:xfrm>
            <a:off x="6091226" y="1901625"/>
            <a:ext cx="3355650" cy="17130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2"/>
          <p:cNvSpPr txBox="1"/>
          <p:nvPr>
            <p:ph type="title"/>
          </p:nvPr>
        </p:nvSpPr>
        <p:spPr>
          <a:xfrm>
            <a:off x="1131791" y="654324"/>
            <a:ext cx="6880500" cy="74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300"/>
              <a:t>Cross Validation</a:t>
            </a:r>
            <a:endParaRPr sz="5300">
              <a:solidFill>
                <a:schemeClr val="dk2"/>
              </a:solidFill>
            </a:endParaRPr>
          </a:p>
        </p:txBody>
      </p:sp>
      <p:sp>
        <p:nvSpPr>
          <p:cNvPr id="528" name="Google Shape;528;p42"/>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529" name="Google Shape;529;p42"/>
          <p:cNvCxnSpPr/>
          <p:nvPr/>
        </p:nvCxnSpPr>
        <p:spPr>
          <a:xfrm>
            <a:off x="982950" y="539800"/>
            <a:ext cx="7178100" cy="0"/>
          </a:xfrm>
          <a:prstGeom prst="straightConnector1">
            <a:avLst/>
          </a:prstGeom>
          <a:noFill/>
          <a:ln cap="flat" cmpd="sng" w="19050">
            <a:solidFill>
              <a:schemeClr val="lt1"/>
            </a:solidFill>
            <a:prstDash val="solid"/>
            <a:round/>
            <a:headEnd len="med" w="med" type="oval"/>
            <a:tailEnd len="med" w="med" type="oval"/>
          </a:ln>
        </p:spPr>
      </p:cxnSp>
      <p:cxnSp>
        <p:nvCxnSpPr>
          <p:cNvPr id="530" name="Google Shape;530;p42"/>
          <p:cNvCxnSpPr/>
          <p:nvPr/>
        </p:nvCxnSpPr>
        <p:spPr>
          <a:xfrm>
            <a:off x="982950" y="1398842"/>
            <a:ext cx="7178100" cy="0"/>
          </a:xfrm>
          <a:prstGeom prst="straightConnector1">
            <a:avLst/>
          </a:prstGeom>
          <a:noFill/>
          <a:ln cap="flat" cmpd="sng" w="19050">
            <a:solidFill>
              <a:schemeClr val="lt1"/>
            </a:solidFill>
            <a:prstDash val="solid"/>
            <a:round/>
            <a:headEnd len="med" w="med" type="oval"/>
            <a:tailEnd len="med" w="med" type="oval"/>
          </a:ln>
        </p:spPr>
      </p:cxnSp>
      <p:sp>
        <p:nvSpPr>
          <p:cNvPr id="531" name="Google Shape;531;p42"/>
          <p:cNvSpPr/>
          <p:nvPr/>
        </p:nvSpPr>
        <p:spPr>
          <a:xfrm>
            <a:off x="1057383" y="1028845"/>
            <a:ext cx="228600" cy="2028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2"/>
          <p:cNvSpPr/>
          <p:nvPr/>
        </p:nvSpPr>
        <p:spPr>
          <a:xfrm>
            <a:off x="7858083" y="1028845"/>
            <a:ext cx="228600" cy="202800"/>
          </a:xfrm>
          <a:prstGeom prst="star4">
            <a:avLst>
              <a:gd fmla="val 1572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2"/>
          <p:cNvSpPr txBox="1"/>
          <p:nvPr/>
        </p:nvSpPr>
        <p:spPr>
          <a:xfrm>
            <a:off x="4486075" y="1778225"/>
            <a:ext cx="42099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urier New"/>
                <a:ea typeface="Courier New"/>
                <a:cs typeface="Courier New"/>
                <a:sym typeface="Courier New"/>
              </a:rPr>
              <a:t>Average cross-validation score for left_eye: 0.68</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Average cross-validation score for right_eye: 0.64</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Average cross-validation score for nose_bridge: 0.82</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Average cross-validation score for full_nose: 0.75</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Average cross-validation score for left_eyebrow: 0.70</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Average cross-validation score for right_eyebrow: 0.65</a:t>
            </a:r>
            <a:endParaRPr sz="9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900">
                <a:solidFill>
                  <a:schemeClr val="dk1"/>
                </a:solidFill>
                <a:latin typeface="Courier New"/>
                <a:ea typeface="Courier New"/>
                <a:cs typeface="Courier New"/>
                <a:sym typeface="Courier New"/>
              </a:rPr>
              <a:t>Average cross-validation score for mouth: 0.75</a:t>
            </a:r>
            <a:endParaRPr sz="900">
              <a:solidFill>
                <a:schemeClr val="dk1"/>
              </a:solidFill>
              <a:latin typeface="Courier New"/>
              <a:ea typeface="Courier New"/>
              <a:cs typeface="Courier New"/>
              <a:sym typeface="Courier New"/>
            </a:endParaRPr>
          </a:p>
        </p:txBody>
      </p:sp>
      <p:sp>
        <p:nvSpPr>
          <p:cNvPr id="534" name="Google Shape;534;p42"/>
          <p:cNvSpPr txBox="1"/>
          <p:nvPr/>
        </p:nvSpPr>
        <p:spPr>
          <a:xfrm>
            <a:off x="4561950" y="3022975"/>
            <a:ext cx="4209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Less accurate averages than training accuracies which s</a:t>
            </a:r>
            <a:r>
              <a:rPr lang="en">
                <a:solidFill>
                  <a:schemeClr val="dk1"/>
                </a:solidFill>
                <a:latin typeface="Mulish"/>
                <a:ea typeface="Mulish"/>
                <a:cs typeface="Mulish"/>
                <a:sym typeface="Mulish"/>
              </a:rPr>
              <a:t>uggests overfitting in training data</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These accuracies used to calculate decision weights of each component for testing</a:t>
            </a:r>
            <a:endParaRPr>
              <a:solidFill>
                <a:schemeClr val="dk1"/>
              </a:solidFill>
              <a:latin typeface="Mulish"/>
              <a:ea typeface="Mulish"/>
              <a:cs typeface="Mulish"/>
              <a:sym typeface="Mulish"/>
            </a:endParaRPr>
          </a:p>
        </p:txBody>
      </p:sp>
      <p:pic>
        <p:nvPicPr>
          <p:cNvPr id="535" name="Google Shape;535;p42"/>
          <p:cNvPicPr preferRelativeResize="0"/>
          <p:nvPr/>
        </p:nvPicPr>
        <p:blipFill>
          <a:blip r:embed="rId3">
            <a:alphaModFix/>
          </a:blip>
          <a:stretch>
            <a:fillRect/>
          </a:stretch>
        </p:blipFill>
        <p:spPr>
          <a:xfrm>
            <a:off x="443093" y="1566051"/>
            <a:ext cx="3781782" cy="303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43"/>
          <p:cNvPicPr preferRelativeResize="0"/>
          <p:nvPr/>
        </p:nvPicPr>
        <p:blipFill>
          <a:blip r:embed="rId3">
            <a:alphaModFix/>
          </a:blip>
          <a:stretch>
            <a:fillRect/>
          </a:stretch>
        </p:blipFill>
        <p:spPr>
          <a:xfrm>
            <a:off x="808100" y="427150"/>
            <a:ext cx="7484350" cy="4245800"/>
          </a:xfrm>
          <a:prstGeom prst="rect">
            <a:avLst/>
          </a:prstGeom>
          <a:noFill/>
          <a:ln>
            <a:noFill/>
          </a:ln>
        </p:spPr>
      </p:pic>
      <p:sp>
        <p:nvSpPr>
          <p:cNvPr id="541" name="Google Shape;541;p43"/>
          <p:cNvSpPr txBox="1"/>
          <p:nvPr>
            <p:ph type="title"/>
          </p:nvPr>
        </p:nvSpPr>
        <p:spPr>
          <a:xfrm>
            <a:off x="352900" y="356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Facial Recognition Logic</a:t>
            </a:r>
            <a:endParaRPr sz="2700"/>
          </a:p>
        </p:txBody>
      </p:sp>
      <p:sp>
        <p:nvSpPr>
          <p:cNvPr id="542" name="Google Shape;542;p43"/>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43" name="Google Shape;543;p43"/>
          <p:cNvPicPr preferRelativeResize="0"/>
          <p:nvPr/>
        </p:nvPicPr>
        <p:blipFill>
          <a:blip r:embed="rId4">
            <a:alphaModFix/>
          </a:blip>
          <a:stretch>
            <a:fillRect/>
          </a:stretch>
        </p:blipFill>
        <p:spPr>
          <a:xfrm rot="-5400000">
            <a:off x="6287863" y="2589662"/>
            <a:ext cx="174575" cy="4686451"/>
          </a:xfrm>
          <a:prstGeom prst="rect">
            <a:avLst/>
          </a:prstGeom>
          <a:noFill/>
          <a:ln>
            <a:noFill/>
          </a:ln>
        </p:spPr>
      </p:pic>
      <p:sp>
        <p:nvSpPr>
          <p:cNvPr id="544" name="Google Shape;544;p43"/>
          <p:cNvSpPr txBox="1"/>
          <p:nvPr/>
        </p:nvSpPr>
        <p:spPr>
          <a:xfrm>
            <a:off x="2797175" y="4755875"/>
            <a:ext cx="6407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ulish"/>
                <a:ea typeface="Mulish"/>
                <a:cs typeface="Mulish"/>
                <a:sym typeface="Mulish"/>
              </a:rPr>
              <a:t>Diagram Credit :</a:t>
            </a:r>
            <a:endParaRPr sz="1100">
              <a:solidFill>
                <a:schemeClr val="dk1"/>
              </a:solidFill>
              <a:latin typeface="Mulish"/>
              <a:ea typeface="Mulish"/>
              <a:cs typeface="Mulish"/>
              <a:sym typeface="Mulish"/>
            </a:endParaRPr>
          </a:p>
        </p:txBody>
      </p:sp>
      <p:sp>
        <p:nvSpPr>
          <p:cNvPr id="545" name="Google Shape;545;p43"/>
          <p:cNvSpPr txBox="1"/>
          <p:nvPr/>
        </p:nvSpPr>
        <p:spPr>
          <a:xfrm>
            <a:off x="171850" y="2791025"/>
            <a:ext cx="1957800" cy="8313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ulish"/>
                <a:ea typeface="Mulish"/>
                <a:cs typeface="Mulish"/>
                <a:sym typeface="Mulish"/>
              </a:rPr>
              <a:t>Image preprocessing</a:t>
            </a:r>
            <a:endParaRPr>
              <a:solidFill>
                <a:srgbClr val="FF0000"/>
              </a:solidFill>
              <a:latin typeface="Mulish"/>
              <a:ea typeface="Mulish"/>
              <a:cs typeface="Mulish"/>
              <a:sym typeface="Mulish"/>
            </a:endParaRPr>
          </a:p>
          <a:p>
            <a:pPr indent="0" lvl="0" marL="0" rtl="0" algn="l">
              <a:spcBef>
                <a:spcPts val="0"/>
              </a:spcBef>
              <a:spcAft>
                <a:spcPts val="0"/>
              </a:spcAft>
              <a:buNone/>
            </a:pPr>
            <a:r>
              <a:rPr lang="en">
                <a:solidFill>
                  <a:srgbClr val="FF0000"/>
                </a:solidFill>
                <a:latin typeface="Mulish"/>
                <a:ea typeface="Mulish"/>
                <a:cs typeface="Mulish"/>
                <a:sym typeface="Mulish"/>
              </a:rPr>
              <a:t>to ensure consistent </a:t>
            </a:r>
            <a:endParaRPr>
              <a:solidFill>
                <a:srgbClr val="FF0000"/>
              </a:solidFill>
              <a:latin typeface="Mulish"/>
              <a:ea typeface="Mulish"/>
              <a:cs typeface="Mulish"/>
              <a:sym typeface="Mulish"/>
            </a:endParaRPr>
          </a:p>
          <a:p>
            <a:pPr indent="0" lvl="0" marL="0" rtl="0" algn="l">
              <a:spcBef>
                <a:spcPts val="0"/>
              </a:spcBef>
              <a:spcAft>
                <a:spcPts val="0"/>
              </a:spcAft>
              <a:buNone/>
            </a:pPr>
            <a:r>
              <a:rPr lang="en">
                <a:solidFill>
                  <a:srgbClr val="FF0000"/>
                </a:solidFill>
                <a:latin typeface="Mulish"/>
                <a:ea typeface="Mulish"/>
                <a:cs typeface="Mulish"/>
                <a:sym typeface="Mulish"/>
              </a:rPr>
              <a:t>    sampling</a:t>
            </a:r>
            <a:endParaRPr>
              <a:solidFill>
                <a:srgbClr val="FF0000"/>
              </a:solidFill>
              <a:latin typeface="Mulish"/>
              <a:ea typeface="Mulish"/>
              <a:cs typeface="Mulish"/>
              <a:sym typeface="Mulish"/>
            </a:endParaRPr>
          </a:p>
        </p:txBody>
      </p:sp>
      <p:sp>
        <p:nvSpPr>
          <p:cNvPr id="546" name="Google Shape;546;p43"/>
          <p:cNvSpPr txBox="1"/>
          <p:nvPr/>
        </p:nvSpPr>
        <p:spPr>
          <a:xfrm>
            <a:off x="5222075" y="226725"/>
            <a:ext cx="1957800" cy="8313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ulish"/>
                <a:ea typeface="Mulish"/>
                <a:cs typeface="Mulish"/>
                <a:sym typeface="Mulish"/>
              </a:rPr>
              <a:t>Individual predictions contribute to overall confidence score</a:t>
            </a:r>
            <a:endParaRPr>
              <a:solidFill>
                <a:srgbClr val="FF0000"/>
              </a:solidFill>
              <a:latin typeface="Mulish"/>
              <a:ea typeface="Mulish"/>
              <a:cs typeface="Mulish"/>
              <a:sym typeface="Mulish"/>
            </a:endParaRPr>
          </a:p>
        </p:txBody>
      </p:sp>
      <p:sp>
        <p:nvSpPr>
          <p:cNvPr id="547" name="Google Shape;547;p43"/>
          <p:cNvSpPr txBox="1"/>
          <p:nvPr/>
        </p:nvSpPr>
        <p:spPr>
          <a:xfrm>
            <a:off x="1572600" y="3758075"/>
            <a:ext cx="1427400" cy="12621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ulish"/>
                <a:ea typeface="Mulish"/>
                <a:cs typeface="Mulish"/>
                <a:sym typeface="Mulish"/>
              </a:rPr>
              <a:t>My experiment has predefined component landmarks (no shift window)</a:t>
            </a:r>
            <a:endParaRPr>
              <a:solidFill>
                <a:srgbClr val="FF0000"/>
              </a:solidFill>
              <a:latin typeface="Mulish"/>
              <a:ea typeface="Mulish"/>
              <a:cs typeface="Mulish"/>
              <a:sym typeface="Mulish"/>
            </a:endParaRPr>
          </a:p>
        </p:txBody>
      </p:sp>
      <p:sp>
        <p:nvSpPr>
          <p:cNvPr id="548" name="Google Shape;548;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49" name="Google Shape;549;p43"/>
          <p:cNvSpPr txBox="1"/>
          <p:nvPr/>
        </p:nvSpPr>
        <p:spPr>
          <a:xfrm>
            <a:off x="5601500" y="3924575"/>
            <a:ext cx="1850100" cy="8313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ulish"/>
                <a:ea typeface="Mulish"/>
                <a:cs typeface="Mulish"/>
                <a:sym typeface="Mulish"/>
              </a:rPr>
              <a:t>Scores weighted by historical accuracy of each component.</a:t>
            </a:r>
            <a:endParaRPr>
              <a:solidFill>
                <a:srgbClr val="FF0000"/>
              </a:solidFill>
              <a:latin typeface="Mulish"/>
              <a:ea typeface="Mulish"/>
              <a:cs typeface="Mulish"/>
              <a:sym typeface="Mulish"/>
            </a:endParaRPr>
          </a:p>
        </p:txBody>
      </p:sp>
      <p:sp>
        <p:nvSpPr>
          <p:cNvPr id="550" name="Google Shape;550;p43"/>
          <p:cNvSpPr txBox="1"/>
          <p:nvPr/>
        </p:nvSpPr>
        <p:spPr>
          <a:xfrm>
            <a:off x="5963125" y="2518800"/>
            <a:ext cx="3000000" cy="8313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ulish"/>
                <a:ea typeface="Mulish"/>
                <a:cs typeface="Mulish"/>
                <a:sym typeface="Mulish"/>
              </a:rPr>
              <a:t>If score exceeds the set threshold 0.65 of max confidence, the face is recognized</a:t>
            </a:r>
            <a:endParaRPr>
              <a:solidFill>
                <a:srgbClr val="FF0000"/>
              </a:solidFill>
              <a:latin typeface="Mulish"/>
              <a:ea typeface="Mulish"/>
              <a:cs typeface="Mulish"/>
              <a:sym typeface="Mulis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1000"/>
                                        <p:tgtEl>
                                          <p:spTgt spid="5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a:t>
            </a:r>
            <a:endParaRPr/>
          </a:p>
        </p:txBody>
      </p:sp>
      <p:sp>
        <p:nvSpPr>
          <p:cNvPr id="556" name="Google Shape;556;p44"/>
          <p:cNvSpPr txBox="1"/>
          <p:nvPr>
            <p:ph idx="3" type="subTitle"/>
          </p:nvPr>
        </p:nvSpPr>
        <p:spPr>
          <a:xfrm>
            <a:off x="370300" y="1840775"/>
            <a:ext cx="2346600" cy="25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Determine if authorized faces can be recognized despite lighting and angle variance.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*Diverse ages, races,</a:t>
            </a:r>
            <a:endParaRPr/>
          </a:p>
          <a:p>
            <a:pPr indent="0" lvl="0" marL="0" rtl="0" algn="l">
              <a:spcBef>
                <a:spcPts val="0"/>
              </a:spcBef>
              <a:spcAft>
                <a:spcPts val="0"/>
              </a:spcAft>
              <a:buNone/>
            </a:pPr>
            <a:r>
              <a:rPr lang="en"/>
              <a:t>Video qualities, lighting,</a:t>
            </a:r>
            <a:endParaRPr/>
          </a:p>
          <a:p>
            <a:pPr indent="0" lvl="0" marL="0" rtl="0" algn="l">
              <a:spcBef>
                <a:spcPts val="0"/>
              </a:spcBef>
              <a:spcAft>
                <a:spcPts val="0"/>
              </a:spcAft>
              <a:buNone/>
            </a:pPr>
            <a:r>
              <a:rPr lang="en"/>
              <a:t>Facial accessories.*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8 classmate participants</a:t>
            </a:r>
            <a:endParaRPr/>
          </a:p>
          <a:p>
            <a:pPr indent="0" lvl="0" marL="0" rtl="0" algn="l">
              <a:spcBef>
                <a:spcPts val="0"/>
              </a:spcBef>
              <a:spcAft>
                <a:spcPts val="0"/>
              </a:spcAft>
              <a:buNone/>
            </a:pPr>
            <a:r>
              <a:rPr lang="en"/>
              <a:t>5 celebrity participants</a:t>
            </a:r>
            <a:endParaRPr/>
          </a:p>
        </p:txBody>
      </p:sp>
      <p:sp>
        <p:nvSpPr>
          <p:cNvPr id="557" name="Google Shape;557;p44"/>
          <p:cNvSpPr txBox="1"/>
          <p:nvPr>
            <p:ph idx="6" type="subTitle"/>
          </p:nvPr>
        </p:nvSpPr>
        <p:spPr>
          <a:xfrm>
            <a:off x="455950" y="1521950"/>
            <a:ext cx="21753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Robustness</a:t>
            </a:r>
            <a:endParaRPr/>
          </a:p>
        </p:txBody>
      </p:sp>
      <p:sp>
        <p:nvSpPr>
          <p:cNvPr id="558" name="Google Shape;558;p44"/>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59" name="Google Shape;559;p44" title="footage_auth_face8.mp4">
            <a:hlinkClick r:id="rId3"/>
          </p:cNvPr>
          <p:cNvPicPr preferRelativeResize="0"/>
          <p:nvPr/>
        </p:nvPicPr>
        <p:blipFill>
          <a:blip r:embed="rId4">
            <a:alphaModFix/>
          </a:blip>
          <a:stretch>
            <a:fillRect/>
          </a:stretch>
        </p:blipFill>
        <p:spPr>
          <a:xfrm>
            <a:off x="6197025" y="623962"/>
            <a:ext cx="1645500" cy="2161675"/>
          </a:xfrm>
          <a:prstGeom prst="rect">
            <a:avLst/>
          </a:prstGeom>
          <a:noFill/>
          <a:ln>
            <a:noFill/>
          </a:ln>
        </p:spPr>
      </p:pic>
      <p:pic>
        <p:nvPicPr>
          <p:cNvPr id="560" name="Google Shape;560;p44" title="auth_face8.mp4">
            <a:hlinkClick r:id="rId5"/>
          </p:cNvPr>
          <p:cNvPicPr preferRelativeResize="0"/>
          <p:nvPr/>
        </p:nvPicPr>
        <p:blipFill>
          <a:blip r:embed="rId6">
            <a:alphaModFix/>
          </a:blip>
          <a:stretch>
            <a:fillRect/>
          </a:stretch>
        </p:blipFill>
        <p:spPr>
          <a:xfrm>
            <a:off x="3221887" y="623975"/>
            <a:ext cx="2062699" cy="1873301"/>
          </a:xfrm>
          <a:prstGeom prst="rect">
            <a:avLst/>
          </a:prstGeom>
          <a:noFill/>
          <a:ln>
            <a:noFill/>
          </a:ln>
        </p:spPr>
      </p:pic>
      <p:sp>
        <p:nvSpPr>
          <p:cNvPr id="561" name="Google Shape;561;p44"/>
          <p:cNvSpPr txBox="1"/>
          <p:nvPr/>
        </p:nvSpPr>
        <p:spPr>
          <a:xfrm>
            <a:off x="2602213" y="2575938"/>
            <a:ext cx="3139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Extract embeddings with clear lighting and varying  facial angles</a:t>
            </a:r>
            <a:endParaRPr>
              <a:solidFill>
                <a:schemeClr val="dk1"/>
              </a:solidFill>
              <a:latin typeface="Mulish"/>
              <a:ea typeface="Mulish"/>
              <a:cs typeface="Mulish"/>
              <a:sym typeface="Mulish"/>
            </a:endParaRPr>
          </a:p>
        </p:txBody>
      </p:sp>
      <p:sp>
        <p:nvSpPr>
          <p:cNvPr id="562" name="Google Shape;562;p44"/>
          <p:cNvSpPr txBox="1"/>
          <p:nvPr/>
        </p:nvSpPr>
        <p:spPr>
          <a:xfrm>
            <a:off x="5558325" y="2785625"/>
            <a:ext cx="292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Test with footage of participants not looking at camera</a:t>
            </a:r>
            <a:endParaRPr>
              <a:solidFill>
                <a:schemeClr val="dk1"/>
              </a:solidFill>
              <a:latin typeface="Mulish"/>
              <a:ea typeface="Mulish"/>
              <a:cs typeface="Mulish"/>
              <a:sym typeface="Mulish"/>
            </a:endParaRPr>
          </a:p>
        </p:txBody>
      </p:sp>
      <p:pic>
        <p:nvPicPr>
          <p:cNvPr id="563" name="Google Shape;563;p44" title="auth_face4.mp4">
            <a:hlinkClick r:id="rId7"/>
          </p:cNvPr>
          <p:cNvPicPr preferRelativeResize="0"/>
          <p:nvPr/>
        </p:nvPicPr>
        <p:blipFill>
          <a:blip r:embed="rId8">
            <a:alphaModFix/>
          </a:blip>
          <a:stretch>
            <a:fillRect/>
          </a:stretch>
        </p:blipFill>
        <p:spPr>
          <a:xfrm>
            <a:off x="3481751" y="3270225"/>
            <a:ext cx="815902" cy="1450522"/>
          </a:xfrm>
          <a:prstGeom prst="rect">
            <a:avLst/>
          </a:prstGeom>
          <a:noFill/>
          <a:ln>
            <a:noFill/>
          </a:ln>
        </p:spPr>
      </p:pic>
      <p:pic>
        <p:nvPicPr>
          <p:cNvPr id="564" name="Google Shape;564;p44" title="menoglasses_auth_face4.mp4">
            <a:hlinkClick r:id="rId9"/>
          </p:cNvPr>
          <p:cNvPicPr preferRelativeResize="0"/>
          <p:nvPr/>
        </p:nvPicPr>
        <p:blipFill>
          <a:blip r:embed="rId10">
            <a:alphaModFix/>
          </a:blip>
          <a:stretch>
            <a:fillRect/>
          </a:stretch>
        </p:blipFill>
        <p:spPr>
          <a:xfrm>
            <a:off x="5988425" y="3366700"/>
            <a:ext cx="1934064" cy="145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7"/>
          <p:cNvSpPr txBox="1"/>
          <p:nvPr>
            <p:ph type="title"/>
          </p:nvPr>
        </p:nvSpPr>
        <p:spPr>
          <a:xfrm>
            <a:off x="342500" y="445025"/>
            <a:ext cx="858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Significance &amp; Motivation</a:t>
            </a:r>
            <a:endParaRPr/>
          </a:p>
        </p:txBody>
      </p:sp>
      <p:sp>
        <p:nvSpPr>
          <p:cNvPr id="325" name="Google Shape;325;p27"/>
          <p:cNvSpPr txBox="1"/>
          <p:nvPr/>
        </p:nvSpPr>
        <p:spPr>
          <a:xfrm>
            <a:off x="258725" y="1017725"/>
            <a:ext cx="4126500" cy="26133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b="1" lang="en" sz="1200">
                <a:solidFill>
                  <a:schemeClr val="dk1"/>
                </a:solidFill>
                <a:latin typeface="Mulish"/>
                <a:ea typeface="Mulish"/>
                <a:cs typeface="Mulish"/>
                <a:sym typeface="Mulish"/>
              </a:rPr>
              <a:t>Modern Security Challenges</a:t>
            </a:r>
            <a:r>
              <a:rPr lang="en" sz="1200">
                <a:solidFill>
                  <a:schemeClr val="dk1"/>
                </a:solidFill>
                <a:latin typeface="Mulish"/>
                <a:ea typeface="Mulish"/>
                <a:cs typeface="Mulish"/>
                <a:sym typeface="Mulish"/>
              </a:rPr>
              <a:t>: Edge computing counters evolving threats with advanced, localized analysis capabilities.</a:t>
            </a:r>
            <a:endParaRPr sz="1200">
              <a:solidFill>
                <a:schemeClr val="dk1"/>
              </a:solidFill>
              <a:latin typeface="Mulish"/>
              <a:ea typeface="Mulish"/>
              <a:cs typeface="Mulish"/>
              <a:sym typeface="Mulish"/>
            </a:endParaRPr>
          </a:p>
          <a:p>
            <a:pPr indent="-298450" lvl="0" marL="457200" rtl="0" algn="l">
              <a:lnSpc>
                <a:spcPct val="115000"/>
              </a:lnSpc>
              <a:spcBef>
                <a:spcPts val="0"/>
              </a:spcBef>
              <a:spcAft>
                <a:spcPts val="0"/>
              </a:spcAft>
              <a:buSzPts val="1100"/>
              <a:buChar char="●"/>
            </a:pPr>
            <a:r>
              <a:rPr b="1" lang="en" sz="1200">
                <a:solidFill>
                  <a:schemeClr val="dk1"/>
                </a:solidFill>
                <a:latin typeface="Mulish"/>
                <a:ea typeface="Mulish"/>
                <a:cs typeface="Mulish"/>
                <a:sym typeface="Mulish"/>
              </a:rPr>
              <a:t>Market Alignment</a:t>
            </a:r>
            <a:r>
              <a:rPr lang="en" sz="1200">
                <a:solidFill>
                  <a:schemeClr val="dk1"/>
                </a:solidFill>
                <a:latin typeface="Mulish"/>
                <a:ea typeface="Mulish"/>
                <a:cs typeface="Mulish"/>
                <a:sym typeface="Mulish"/>
              </a:rPr>
              <a:t>: Reflects consumer demand for intelligent, real-time security solutions, driving technological innovation.</a:t>
            </a:r>
            <a:endParaRPr sz="1200">
              <a:solidFill>
                <a:schemeClr val="dk1"/>
              </a:solidFill>
              <a:latin typeface="Mulish"/>
              <a:ea typeface="Mulish"/>
              <a:cs typeface="Mulish"/>
              <a:sym typeface="Mulish"/>
            </a:endParaRPr>
          </a:p>
          <a:p>
            <a:pPr indent="-298450" lvl="0" marL="457200" rtl="0" algn="l">
              <a:lnSpc>
                <a:spcPct val="115000"/>
              </a:lnSpc>
              <a:spcBef>
                <a:spcPts val="0"/>
              </a:spcBef>
              <a:spcAft>
                <a:spcPts val="0"/>
              </a:spcAft>
              <a:buSzPts val="1100"/>
              <a:buChar char="●"/>
            </a:pPr>
            <a:r>
              <a:rPr b="1" lang="en" sz="1200">
                <a:solidFill>
                  <a:schemeClr val="dk1"/>
                </a:solidFill>
                <a:latin typeface="Mulish"/>
                <a:ea typeface="Mulish"/>
                <a:cs typeface="Mulish"/>
                <a:sym typeface="Mulish"/>
              </a:rPr>
              <a:t>Operational Efficiency and Privacy</a:t>
            </a:r>
            <a:r>
              <a:rPr lang="en" sz="1200">
                <a:solidFill>
                  <a:schemeClr val="dk1"/>
                </a:solidFill>
                <a:latin typeface="Mulish"/>
                <a:ea typeface="Mulish"/>
                <a:cs typeface="Mulish"/>
                <a:sym typeface="Mulish"/>
              </a:rPr>
              <a:t>: Local processing minimizes cloud dependency, enhancing data security and system performance.</a:t>
            </a:r>
            <a:endParaRPr sz="1200">
              <a:solidFill>
                <a:schemeClr val="dk1"/>
              </a:solidFill>
              <a:latin typeface="Mulish"/>
              <a:ea typeface="Mulish"/>
              <a:cs typeface="Mulish"/>
              <a:sym typeface="Mulish"/>
            </a:endParaRPr>
          </a:p>
          <a:p>
            <a:pPr indent="0" lvl="0" marL="0" rtl="0" algn="l">
              <a:lnSpc>
                <a:spcPct val="115000"/>
              </a:lnSpc>
              <a:spcBef>
                <a:spcPts val="1200"/>
              </a:spcBef>
              <a:spcAft>
                <a:spcPts val="0"/>
              </a:spcAft>
              <a:buNone/>
            </a:pPr>
            <a:r>
              <a:t/>
            </a:r>
            <a:endParaRPr sz="1200">
              <a:solidFill>
                <a:schemeClr val="dk1"/>
              </a:solidFill>
              <a:latin typeface="Mulish"/>
              <a:ea typeface="Mulish"/>
              <a:cs typeface="Mulish"/>
              <a:sym typeface="Mulish"/>
            </a:endParaRPr>
          </a:p>
          <a:p>
            <a:pPr indent="0" lvl="0" marL="0" rtl="0" algn="l">
              <a:lnSpc>
                <a:spcPct val="115000"/>
              </a:lnSpc>
              <a:spcBef>
                <a:spcPts val="0"/>
              </a:spcBef>
              <a:spcAft>
                <a:spcPts val="0"/>
              </a:spcAft>
              <a:buNone/>
            </a:pPr>
            <a:r>
              <a:t/>
            </a:r>
            <a:endParaRPr sz="1200">
              <a:solidFill>
                <a:schemeClr val="dk1"/>
              </a:solidFill>
              <a:latin typeface="Mulish"/>
              <a:ea typeface="Mulish"/>
              <a:cs typeface="Mulish"/>
              <a:sym typeface="Mulish"/>
            </a:endParaRPr>
          </a:p>
        </p:txBody>
      </p:sp>
      <p:sp>
        <p:nvSpPr>
          <p:cNvPr id="326" name="Google Shape;326;p27"/>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27" name="Google Shape;327;p27"/>
          <p:cNvPicPr preferRelativeResize="0"/>
          <p:nvPr/>
        </p:nvPicPr>
        <p:blipFill rotWithShape="1">
          <a:blip r:embed="rId3">
            <a:alphaModFix/>
          </a:blip>
          <a:srcRect b="10192" l="0" r="0" t="4227"/>
          <a:stretch/>
        </p:blipFill>
        <p:spPr>
          <a:xfrm>
            <a:off x="5260175" y="445025"/>
            <a:ext cx="3105150" cy="2657475"/>
          </a:xfrm>
          <a:prstGeom prst="rect">
            <a:avLst/>
          </a:prstGeom>
          <a:noFill/>
          <a:ln>
            <a:noFill/>
          </a:ln>
        </p:spPr>
      </p:pic>
      <p:pic>
        <p:nvPicPr>
          <p:cNvPr id="328" name="Google Shape;328;p27"/>
          <p:cNvPicPr preferRelativeResize="0"/>
          <p:nvPr/>
        </p:nvPicPr>
        <p:blipFill rotWithShape="1">
          <a:blip r:embed="rId4">
            <a:alphaModFix/>
          </a:blip>
          <a:srcRect b="24418" l="0" r="0" t="15304"/>
          <a:stretch/>
        </p:blipFill>
        <p:spPr>
          <a:xfrm>
            <a:off x="2360525" y="3162300"/>
            <a:ext cx="6004800" cy="152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5"/>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70" name="Google Shape;570;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a:t>
            </a:r>
            <a:endParaRPr/>
          </a:p>
        </p:txBody>
      </p:sp>
      <p:sp>
        <p:nvSpPr>
          <p:cNvPr id="571" name="Google Shape;571;p45"/>
          <p:cNvSpPr txBox="1"/>
          <p:nvPr/>
        </p:nvSpPr>
        <p:spPr>
          <a:xfrm>
            <a:off x="4572000" y="2096825"/>
            <a:ext cx="41262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urier New"/>
                <a:ea typeface="Courier New"/>
                <a:cs typeface="Courier New"/>
                <a:sym typeface="Courier New"/>
              </a:rPr>
              <a:t>Classification Report: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precision    recall  f1-score   support</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auth_face8       0.11      0.30      0.16        10</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auth_face4       0.91      0.44      0.60        72</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auth_face3       0.90      0.56      0.69       381</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auth_face7       0.81      0.56      0.66        45</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auth_face6       0.00      0.00      0.00         0</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auth_face1       0.97      0.58      0.72       210</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auth_face2       0.82      0.53      0.64       263</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unauthorized       0.37      0.87      0.52       575</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auth_face5       1.00      0.48      0.65       936</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accuracy                           0.60      2492</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   macro avg       0.65      0.48      0.52      2492</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weighted avg       0.81      0.60      0.63      2492</a:t>
            </a:r>
            <a:endParaRPr sz="1200">
              <a:solidFill>
                <a:schemeClr val="dk1"/>
              </a:solidFill>
              <a:latin typeface="Courier New"/>
              <a:ea typeface="Courier New"/>
              <a:cs typeface="Courier New"/>
              <a:sym typeface="Courier New"/>
            </a:endParaRPr>
          </a:p>
        </p:txBody>
      </p:sp>
      <p:sp>
        <p:nvSpPr>
          <p:cNvPr id="572" name="Google Shape;572;p45"/>
          <p:cNvSpPr txBox="1"/>
          <p:nvPr/>
        </p:nvSpPr>
        <p:spPr>
          <a:xfrm>
            <a:off x="445800" y="2281625"/>
            <a:ext cx="41262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ourier New"/>
                <a:ea typeface="Courier New"/>
                <a:cs typeface="Courier New"/>
                <a:sym typeface="Courier New"/>
              </a:rPr>
              <a:t>Confusion Matrix:</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3   0   0   0   0   0   0   7   0]</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  1  32   0   0   2   0   1  36   0]</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  0   0 214   0   1   2   0 164   0]</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  0   0   0  25   0   0   0  20   0]</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  0   0   0   0   0   0   0   0   0]</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  3   0  18   0  14 121   0  54   0]</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  2   1   1   2   3   0 139 115   0]</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[ 19   2   4   4  17   1  27 500   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latin typeface="Courier New"/>
                <a:ea typeface="Courier New"/>
                <a:cs typeface="Courier New"/>
                <a:sym typeface="Courier New"/>
              </a:rPr>
              <a:t> [  0   0   2   0  31   1   2 451 449]]</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p:txBody>
      </p:sp>
      <p:sp>
        <p:nvSpPr>
          <p:cNvPr id="573" name="Google Shape;573;p45"/>
          <p:cNvSpPr/>
          <p:nvPr/>
        </p:nvSpPr>
        <p:spPr>
          <a:xfrm rot="1512387">
            <a:off x="326775" y="3208916"/>
            <a:ext cx="4119459" cy="361805"/>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574" name="Google Shape;574;p45"/>
          <p:cNvSpPr txBox="1"/>
          <p:nvPr/>
        </p:nvSpPr>
        <p:spPr>
          <a:xfrm>
            <a:off x="826250" y="1052300"/>
            <a:ext cx="7246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Demonstrates capability for strong recognition with face 1 at 97% accuracy but its not consistent as with faces 6 and 8, they are alm</a:t>
            </a:r>
            <a:r>
              <a:rPr lang="en">
                <a:solidFill>
                  <a:schemeClr val="dk1"/>
                </a:solidFill>
                <a:latin typeface="Mulish"/>
                <a:ea typeface="Mulish"/>
                <a:cs typeface="Mulish"/>
                <a:sym typeface="Mulish"/>
              </a:rPr>
              <a:t>ost correctly recognized</a:t>
            </a:r>
            <a:r>
              <a:rPr lang="en">
                <a:solidFill>
                  <a:schemeClr val="dk1"/>
                </a:solidFill>
                <a:latin typeface="Mulish"/>
                <a:ea typeface="Mulish"/>
                <a:cs typeface="Mulish"/>
                <a:sym typeface="Mulish"/>
              </a:rPr>
              <a:t>.</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Varied results could be due to various conditions of lighting, quality of video, and difficulty of angles to detect accurately. Overall decent accuracy consistency of 60%</a:t>
            </a:r>
            <a:endParaRPr>
              <a:solidFill>
                <a:schemeClr val="dk1"/>
              </a:solidFill>
              <a:latin typeface="Mulish"/>
              <a:ea typeface="Mulish"/>
              <a:cs typeface="Mulish"/>
              <a:sym typeface="Mulish"/>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6"/>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80" name="Google Shape;580;p46"/>
          <p:cNvSpPr txBox="1"/>
          <p:nvPr>
            <p:ph type="title"/>
          </p:nvPr>
        </p:nvSpPr>
        <p:spPr>
          <a:xfrm>
            <a:off x="705300" y="3394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Accuracy</a:t>
            </a:r>
            <a:endParaRPr/>
          </a:p>
        </p:txBody>
      </p:sp>
      <p:pic>
        <p:nvPicPr>
          <p:cNvPr id="581" name="Google Shape;581;p46"/>
          <p:cNvPicPr preferRelativeResize="0"/>
          <p:nvPr/>
        </p:nvPicPr>
        <p:blipFill rotWithShape="1">
          <a:blip r:embed="rId3">
            <a:alphaModFix/>
          </a:blip>
          <a:srcRect b="0" l="0" r="11158" t="0"/>
          <a:stretch/>
        </p:blipFill>
        <p:spPr>
          <a:xfrm>
            <a:off x="4105000" y="673563"/>
            <a:ext cx="4543074" cy="2106575"/>
          </a:xfrm>
          <a:prstGeom prst="rect">
            <a:avLst/>
          </a:prstGeom>
          <a:noFill/>
          <a:ln>
            <a:noFill/>
          </a:ln>
        </p:spPr>
      </p:pic>
      <p:pic>
        <p:nvPicPr>
          <p:cNvPr id="582" name="Google Shape;582;p46"/>
          <p:cNvPicPr preferRelativeResize="0"/>
          <p:nvPr/>
        </p:nvPicPr>
        <p:blipFill rotWithShape="1">
          <a:blip r:embed="rId4">
            <a:alphaModFix/>
          </a:blip>
          <a:srcRect b="0" l="0" r="16219" t="0"/>
          <a:stretch/>
        </p:blipFill>
        <p:spPr>
          <a:xfrm>
            <a:off x="828050" y="3030375"/>
            <a:ext cx="3469600" cy="1690025"/>
          </a:xfrm>
          <a:prstGeom prst="rect">
            <a:avLst/>
          </a:prstGeom>
          <a:noFill/>
          <a:ln>
            <a:noFill/>
          </a:ln>
        </p:spPr>
      </p:pic>
      <p:pic>
        <p:nvPicPr>
          <p:cNvPr id="583" name="Google Shape;583;p46"/>
          <p:cNvPicPr preferRelativeResize="0"/>
          <p:nvPr/>
        </p:nvPicPr>
        <p:blipFill rotWithShape="1">
          <a:blip r:embed="rId5">
            <a:alphaModFix/>
          </a:blip>
          <a:srcRect b="0" l="0" r="16114" t="0"/>
          <a:stretch/>
        </p:blipFill>
        <p:spPr>
          <a:xfrm>
            <a:off x="4846350" y="2970725"/>
            <a:ext cx="3562949" cy="1749675"/>
          </a:xfrm>
          <a:prstGeom prst="rect">
            <a:avLst/>
          </a:prstGeom>
          <a:noFill/>
          <a:ln>
            <a:noFill/>
          </a:ln>
        </p:spPr>
      </p:pic>
      <p:sp>
        <p:nvSpPr>
          <p:cNvPr id="584" name="Google Shape;584;p46"/>
          <p:cNvSpPr txBox="1"/>
          <p:nvPr/>
        </p:nvSpPr>
        <p:spPr>
          <a:xfrm>
            <a:off x="171350" y="990250"/>
            <a:ext cx="3994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Accuracy in identification varied between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participants walking in and out of frame for footage 1. Suggests more training data is needed to consistently identify diverse faces.</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Accuracy decreased by 12% when I tested myself with vs without glasses. Robustness has room for improvement.</a:t>
            </a:r>
            <a:endParaRPr>
              <a:solidFill>
                <a:schemeClr val="dk1"/>
              </a:solidFill>
              <a:latin typeface="Mulish"/>
              <a:ea typeface="Mulish"/>
              <a:cs typeface="Mulish"/>
              <a:sym typeface="Mulish"/>
            </a:endParaRPr>
          </a:p>
        </p:txBody>
      </p:sp>
      <p:cxnSp>
        <p:nvCxnSpPr>
          <p:cNvPr id="585" name="Google Shape;585;p46"/>
          <p:cNvCxnSpPr/>
          <p:nvPr/>
        </p:nvCxnSpPr>
        <p:spPr>
          <a:xfrm>
            <a:off x="3804675" y="2807675"/>
            <a:ext cx="1210800" cy="334200"/>
          </a:xfrm>
          <a:prstGeom prst="straightConnector1">
            <a:avLst/>
          </a:prstGeom>
          <a:noFill/>
          <a:ln cap="flat" cmpd="sng" w="9525">
            <a:solidFill>
              <a:schemeClr val="dk2"/>
            </a:solidFill>
            <a:prstDash val="solid"/>
            <a:round/>
            <a:headEnd len="med" w="med" type="none"/>
            <a:tailEnd len="med" w="med" type="triangle"/>
          </a:ln>
        </p:spPr>
      </p:cxnSp>
      <p:cxnSp>
        <p:nvCxnSpPr>
          <p:cNvPr id="586" name="Google Shape;586;p46"/>
          <p:cNvCxnSpPr/>
          <p:nvPr/>
        </p:nvCxnSpPr>
        <p:spPr>
          <a:xfrm>
            <a:off x="1048950" y="3113875"/>
            <a:ext cx="348000" cy="47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Latency</a:t>
            </a:r>
            <a:endParaRPr/>
          </a:p>
        </p:txBody>
      </p:sp>
      <p:sp>
        <p:nvSpPr>
          <p:cNvPr id="592" name="Google Shape;592;p47"/>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93" name="Google Shape;593;p47"/>
          <p:cNvPicPr preferRelativeResize="0"/>
          <p:nvPr/>
        </p:nvPicPr>
        <p:blipFill>
          <a:blip r:embed="rId3">
            <a:alphaModFix/>
          </a:blip>
          <a:stretch>
            <a:fillRect/>
          </a:stretch>
        </p:blipFill>
        <p:spPr>
          <a:xfrm>
            <a:off x="368800" y="1263425"/>
            <a:ext cx="3686775" cy="2233375"/>
          </a:xfrm>
          <a:prstGeom prst="rect">
            <a:avLst/>
          </a:prstGeom>
          <a:noFill/>
          <a:ln>
            <a:noFill/>
          </a:ln>
        </p:spPr>
      </p:pic>
      <p:sp>
        <p:nvSpPr>
          <p:cNvPr id="594" name="Google Shape;594;p47"/>
          <p:cNvSpPr txBox="1"/>
          <p:nvPr>
            <p:ph idx="3" type="subTitle"/>
          </p:nvPr>
        </p:nvSpPr>
        <p:spPr>
          <a:xfrm>
            <a:off x="4297650" y="1130700"/>
            <a:ext cx="4600800" cy="10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in processing speeds when the database is on edge device versus cloud database.</a:t>
            </a:r>
            <a:endParaRPr/>
          </a:p>
          <a:p>
            <a:pPr indent="-317500" lvl="0" marL="457200" rtl="0" algn="l">
              <a:spcBef>
                <a:spcPts val="0"/>
              </a:spcBef>
              <a:spcAft>
                <a:spcPts val="0"/>
              </a:spcAft>
              <a:buSzPts val="1400"/>
              <a:buChar char="●"/>
            </a:pPr>
            <a:r>
              <a:rPr lang="en"/>
              <a:t>Set up AWS EC2 Cloud instance</a:t>
            </a:r>
            <a:endParaRPr/>
          </a:p>
          <a:p>
            <a:pPr indent="-317500" lvl="0" marL="457200" rtl="0" algn="l">
              <a:spcBef>
                <a:spcPts val="0"/>
              </a:spcBef>
              <a:spcAft>
                <a:spcPts val="0"/>
              </a:spcAft>
              <a:buSzPts val="1400"/>
              <a:buChar char="●"/>
            </a:pPr>
            <a:r>
              <a:rPr lang="en"/>
              <a:t>Uploaded recognition tools (decision- related functions and trained svms)</a:t>
            </a:r>
            <a:endParaRPr/>
          </a:p>
          <a:p>
            <a:pPr indent="-317500" lvl="0" marL="457200" rtl="0" algn="l">
              <a:spcBef>
                <a:spcPts val="0"/>
              </a:spcBef>
              <a:spcAft>
                <a:spcPts val="0"/>
              </a:spcAft>
              <a:buSzPts val="1400"/>
              <a:buChar char="●"/>
            </a:pPr>
            <a:r>
              <a:rPr lang="en"/>
              <a:t>Extracted embeddings locally and sent JSON formatted embeddings to server</a:t>
            </a:r>
            <a:endParaRPr/>
          </a:p>
          <a:p>
            <a:pPr indent="0" lvl="0" marL="0" rtl="0" algn="l">
              <a:spcBef>
                <a:spcPts val="0"/>
              </a:spcBef>
              <a:spcAft>
                <a:spcPts val="0"/>
              </a:spcAft>
              <a:buNone/>
            </a:pPr>
            <a:r>
              <a:t/>
            </a:r>
            <a:endParaRPr/>
          </a:p>
        </p:txBody>
      </p:sp>
      <p:sp>
        <p:nvSpPr>
          <p:cNvPr id="595" name="Google Shape;595;p47"/>
          <p:cNvSpPr txBox="1"/>
          <p:nvPr>
            <p:ph idx="6" type="subTitle"/>
          </p:nvPr>
        </p:nvSpPr>
        <p:spPr>
          <a:xfrm>
            <a:off x="4297650" y="682450"/>
            <a:ext cx="3689100" cy="43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Latency</a:t>
            </a:r>
            <a:endParaRPr/>
          </a:p>
        </p:txBody>
      </p:sp>
      <p:pic>
        <p:nvPicPr>
          <p:cNvPr id="596" name="Google Shape;596;p47"/>
          <p:cNvPicPr preferRelativeResize="0"/>
          <p:nvPr/>
        </p:nvPicPr>
        <p:blipFill>
          <a:blip r:embed="rId4">
            <a:alphaModFix/>
          </a:blip>
          <a:stretch>
            <a:fillRect/>
          </a:stretch>
        </p:blipFill>
        <p:spPr>
          <a:xfrm>
            <a:off x="144275" y="3742500"/>
            <a:ext cx="6040324" cy="737475"/>
          </a:xfrm>
          <a:prstGeom prst="rect">
            <a:avLst/>
          </a:prstGeom>
          <a:noFill/>
          <a:ln>
            <a:noFill/>
          </a:ln>
        </p:spPr>
      </p:pic>
      <p:cxnSp>
        <p:nvCxnSpPr>
          <p:cNvPr id="597" name="Google Shape;597;p47"/>
          <p:cNvCxnSpPr/>
          <p:nvPr/>
        </p:nvCxnSpPr>
        <p:spPr>
          <a:xfrm flipH="1">
            <a:off x="4082900" y="1889100"/>
            <a:ext cx="445500" cy="2310300"/>
          </a:xfrm>
          <a:prstGeom prst="straightConnector1">
            <a:avLst/>
          </a:prstGeom>
          <a:noFill/>
          <a:ln cap="flat" cmpd="sng" w="9525">
            <a:solidFill>
              <a:schemeClr val="dk2"/>
            </a:solidFill>
            <a:prstDash val="solid"/>
            <a:round/>
            <a:headEnd len="med" w="med" type="none"/>
            <a:tailEnd len="med" w="med" type="triangle"/>
          </a:ln>
        </p:spPr>
      </p:cxnSp>
      <p:pic>
        <p:nvPicPr>
          <p:cNvPr id="598" name="Google Shape;598;p47"/>
          <p:cNvPicPr preferRelativeResize="0"/>
          <p:nvPr/>
        </p:nvPicPr>
        <p:blipFill>
          <a:blip r:embed="rId5">
            <a:alphaModFix/>
          </a:blip>
          <a:stretch>
            <a:fillRect/>
          </a:stretch>
        </p:blipFill>
        <p:spPr>
          <a:xfrm>
            <a:off x="4696650" y="2995400"/>
            <a:ext cx="4363125" cy="1454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48"/>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04" name="Google Shape;60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Latency comparison</a:t>
            </a:r>
            <a:endParaRPr/>
          </a:p>
        </p:txBody>
      </p:sp>
      <p:pic>
        <p:nvPicPr>
          <p:cNvPr id="605" name="Google Shape;605;p48"/>
          <p:cNvPicPr preferRelativeResize="0"/>
          <p:nvPr/>
        </p:nvPicPr>
        <p:blipFill>
          <a:blip r:embed="rId3">
            <a:alphaModFix/>
          </a:blip>
          <a:stretch>
            <a:fillRect/>
          </a:stretch>
        </p:blipFill>
        <p:spPr>
          <a:xfrm>
            <a:off x="720000" y="1017725"/>
            <a:ext cx="5838576" cy="3757301"/>
          </a:xfrm>
          <a:prstGeom prst="rect">
            <a:avLst/>
          </a:prstGeom>
          <a:noFill/>
          <a:ln>
            <a:noFill/>
          </a:ln>
        </p:spPr>
      </p:pic>
      <p:sp>
        <p:nvSpPr>
          <p:cNvPr id="606" name="Google Shape;606;p48"/>
          <p:cNvSpPr txBox="1"/>
          <p:nvPr/>
        </p:nvSpPr>
        <p:spPr>
          <a:xfrm>
            <a:off x="6558575" y="1926625"/>
            <a:ext cx="23382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Tested statistical</a:t>
            </a:r>
            <a:endParaRPr>
              <a:solidFill>
                <a:schemeClr val="dk1"/>
              </a:solidFill>
              <a:latin typeface="Mulish"/>
              <a:ea typeface="Mulish"/>
              <a:cs typeface="Mulish"/>
              <a:sym typeface="Mulish"/>
            </a:endParaRPr>
          </a:p>
          <a:p>
            <a:pPr indent="0" lvl="0" marL="0" rtl="0" algn="l">
              <a:spcBef>
                <a:spcPts val="0"/>
              </a:spcBef>
              <a:spcAft>
                <a:spcPts val="0"/>
              </a:spcAft>
              <a:buNone/>
            </a:pPr>
            <a:r>
              <a:rPr lang="en">
                <a:solidFill>
                  <a:schemeClr val="dk1"/>
                </a:solidFill>
                <a:latin typeface="Mulish"/>
                <a:ea typeface="Mulish"/>
                <a:cs typeface="Mulish"/>
                <a:sym typeface="Mulish"/>
              </a:rPr>
              <a:t>Difference with t-test</a:t>
            </a:r>
            <a:endParaRPr>
              <a:solidFill>
                <a:schemeClr val="dk1"/>
              </a:solidFill>
              <a:latin typeface="Mulish"/>
              <a:ea typeface="Mulish"/>
              <a:cs typeface="Mulish"/>
              <a:sym typeface="Mulish"/>
            </a:endParaRPr>
          </a:p>
          <a:p>
            <a:pPr indent="0" lvl="0" marL="0" rtl="0" algn="l">
              <a:spcBef>
                <a:spcPts val="0"/>
              </a:spcBef>
              <a:spcAft>
                <a:spcPts val="0"/>
              </a:spcAft>
              <a:buNone/>
            </a:pPr>
            <a:r>
              <a:t/>
            </a:r>
            <a:endParaRPr>
              <a:solidFill>
                <a:schemeClr val="dk1"/>
              </a:solidFill>
              <a:latin typeface="Mulish"/>
              <a:ea typeface="Mulish"/>
              <a:cs typeface="Mulish"/>
              <a:sym typeface="Mulish"/>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Edge Summary - Mean Latency: 1.36s, Std Dev: 0.43</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Cloud Summary - Mean Latency: 2.37s, Std Dev: 0.52</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900">
                <a:solidFill>
                  <a:schemeClr val="dk1"/>
                </a:solidFill>
                <a:latin typeface="Courier New"/>
                <a:ea typeface="Courier New"/>
                <a:cs typeface="Courier New"/>
                <a:sym typeface="Courier New"/>
              </a:rPr>
              <a:t>T-statistic: -76.81, P-value: 0.0000</a:t>
            </a:r>
            <a:endParaRPr sz="9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900">
                <a:solidFill>
                  <a:schemeClr val="dk1"/>
                </a:solidFill>
                <a:latin typeface="Courier New"/>
                <a:ea typeface="Courier New"/>
                <a:cs typeface="Courier New"/>
                <a:sym typeface="Courier New"/>
              </a:rPr>
              <a:t>The difference in latencies is statistically significant.</a:t>
            </a:r>
            <a:endParaRPr b="1">
              <a:solidFill>
                <a:schemeClr val="dk1"/>
              </a:solidFill>
              <a:latin typeface="Mulish"/>
              <a:ea typeface="Mulish"/>
              <a:cs typeface="Mulish"/>
              <a:sym typeface="Mulish"/>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9"/>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12" name="Google Shape;61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613" name="Google Shape;613;p49"/>
          <p:cNvSpPr txBox="1"/>
          <p:nvPr/>
        </p:nvSpPr>
        <p:spPr>
          <a:xfrm>
            <a:off x="940075" y="1432250"/>
            <a:ext cx="7188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ulish"/>
                <a:ea typeface="Mulish"/>
                <a:cs typeface="Mulish"/>
                <a:sym typeface="Mulish"/>
              </a:rPr>
              <a:t>Hypothesis Support</a:t>
            </a:r>
            <a:r>
              <a:rPr lang="en">
                <a:latin typeface="Mulish"/>
                <a:ea typeface="Mulish"/>
                <a:cs typeface="Mulish"/>
                <a:sym typeface="Mulish"/>
              </a:rPr>
              <a:t>: The data supports the hypothesis that edge computing devices can offer significantly lower latency compared to cloud-based systems, which is advantageous for real-time surveillance.</a:t>
            </a:r>
            <a:endParaRPr>
              <a:latin typeface="Mulish"/>
              <a:ea typeface="Mulish"/>
              <a:cs typeface="Mulish"/>
              <a:sym typeface="Mulish"/>
            </a:endParaRPr>
          </a:p>
          <a:p>
            <a:pPr indent="0" lvl="0" marL="0" rtl="0" algn="l">
              <a:spcBef>
                <a:spcPts val="0"/>
              </a:spcBef>
              <a:spcAft>
                <a:spcPts val="0"/>
              </a:spcAft>
              <a:buNone/>
            </a:pPr>
            <a:r>
              <a:t/>
            </a:r>
            <a:endParaRPr>
              <a:latin typeface="Mulish"/>
              <a:ea typeface="Mulish"/>
              <a:cs typeface="Mulish"/>
              <a:sym typeface="Mulish"/>
            </a:endParaRPr>
          </a:p>
          <a:p>
            <a:pPr indent="0" lvl="0" marL="0" rtl="0" algn="l">
              <a:spcBef>
                <a:spcPts val="0"/>
              </a:spcBef>
              <a:spcAft>
                <a:spcPts val="0"/>
              </a:spcAft>
              <a:buNone/>
            </a:pPr>
            <a:r>
              <a:rPr lang="en">
                <a:latin typeface="Mulish"/>
                <a:ea typeface="Mulish"/>
                <a:cs typeface="Mulish"/>
                <a:sym typeface="Mulish"/>
              </a:rPr>
              <a:t>Considerations for Accuracy: SVMs had decent consistency in accurately predicting whether a person is authorized or unauthorized and if they are authorized, it was decently matching to the correct profile. There is much room for improved robustness against varying faces and video quality.</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Exploring more facial components such as jawline, teeth, etc.</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Gathering larger database of more faces than 24 videos</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Processing speed optimization</a:t>
            </a:r>
            <a:endParaRPr>
              <a:latin typeface="Mulish"/>
              <a:ea typeface="Mulish"/>
              <a:cs typeface="Mulish"/>
              <a:sym typeface="Mulish"/>
            </a:endParaRPr>
          </a:p>
          <a:p>
            <a:pPr indent="0" lvl="0" marL="0" rtl="0" algn="l">
              <a:spcBef>
                <a:spcPts val="0"/>
              </a:spcBef>
              <a:spcAft>
                <a:spcPts val="0"/>
              </a:spcAft>
              <a:buNone/>
            </a:pPr>
            <a:r>
              <a:t/>
            </a:r>
            <a:endParaRPr>
              <a:latin typeface="Mulish"/>
              <a:ea typeface="Mulish"/>
              <a:cs typeface="Mulish"/>
              <a:sym typeface="Mulish"/>
            </a:endParaRPr>
          </a:p>
          <a:p>
            <a:pPr indent="0" lvl="0" marL="0" rtl="0" algn="l">
              <a:spcBef>
                <a:spcPts val="0"/>
              </a:spcBef>
              <a:spcAft>
                <a:spcPts val="0"/>
              </a:spcAft>
              <a:buNone/>
            </a:pPr>
            <a:r>
              <a:rPr lang="en">
                <a:latin typeface="Mulish"/>
                <a:ea typeface="Mulish"/>
                <a:cs typeface="Mulish"/>
                <a:sym typeface="Mulish"/>
              </a:rPr>
              <a:t>Component Based SVM recognition has demonstrated that it can be viable in security in terms of speed (compared to cloud) and accuracy.</a:t>
            </a:r>
            <a:endParaRPr>
              <a:latin typeface="Mulish"/>
              <a:ea typeface="Mulish"/>
              <a:cs typeface="Mulish"/>
              <a:sym typeface="Mulish"/>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0"/>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u="sng">
                <a:solidFill>
                  <a:schemeClr val="hlink"/>
                </a:solidFill>
                <a:hlinkClick r:id="rId3"/>
              </a:rPr>
              <a:t>Smart Home Security Systems Market</a:t>
            </a:r>
            <a:endParaRPr sz="12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304800" lvl="0" marL="457200" rtl="0" algn="l">
              <a:lnSpc>
                <a:spcPct val="100000"/>
              </a:lnSpc>
              <a:spcBef>
                <a:spcPts val="0"/>
              </a:spcBef>
              <a:spcAft>
                <a:spcPts val="0"/>
              </a:spcAft>
              <a:buSzPts val="1200"/>
              <a:buFont typeface="Calibri"/>
              <a:buChar char="●"/>
            </a:pPr>
            <a:r>
              <a:rPr lang="en" sz="1200" u="sng">
                <a:solidFill>
                  <a:schemeClr val="hlink"/>
                </a:solidFill>
                <a:latin typeface="Calibri"/>
                <a:ea typeface="Calibri"/>
                <a:cs typeface="Calibri"/>
                <a:sym typeface="Calibri"/>
                <a:hlinkClick r:id="rId4"/>
              </a:rPr>
              <a:t>Edge vs Cloud Efficiency Visual Comparison</a:t>
            </a:r>
            <a:endParaRPr sz="1200">
              <a:solidFill>
                <a:srgbClr val="000000"/>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200">
              <a:solidFill>
                <a:srgbClr val="000000"/>
              </a:solidFill>
              <a:latin typeface="Calibri"/>
              <a:ea typeface="Calibri"/>
              <a:cs typeface="Calibri"/>
              <a:sym typeface="Calibri"/>
            </a:endParaRPr>
          </a:p>
          <a:p>
            <a:pPr indent="-304800" lvl="0" marL="457200" rtl="0" algn="l">
              <a:lnSpc>
                <a:spcPct val="115000"/>
              </a:lnSpc>
              <a:spcBef>
                <a:spcPts val="300"/>
              </a:spcBef>
              <a:spcAft>
                <a:spcPts val="0"/>
              </a:spcAft>
              <a:buSzPts val="1200"/>
              <a:buChar char="●"/>
            </a:pPr>
            <a:r>
              <a:rPr lang="en" sz="1200">
                <a:solidFill>
                  <a:srgbClr val="000000"/>
                </a:solidFill>
              </a:rPr>
              <a:t>Inspiration for Project Design -</a:t>
            </a:r>
            <a:r>
              <a:rPr lang="en" sz="1200" u="sng">
                <a:solidFill>
                  <a:schemeClr val="hlink"/>
                </a:solidFill>
                <a:hlinkClick r:id="rId5"/>
              </a:rPr>
              <a:t> </a:t>
            </a:r>
            <a:r>
              <a:rPr lang="en" sz="1200" u="sng">
                <a:solidFill>
                  <a:schemeClr val="hlink"/>
                </a:solidFill>
                <a:latin typeface="Arial"/>
                <a:ea typeface="Arial"/>
                <a:cs typeface="Arial"/>
                <a:sym typeface="Arial"/>
                <a:hlinkClick r:id="rId6"/>
              </a:rPr>
              <a:t>B. Heisele Et Al 2003</a:t>
            </a:r>
            <a:endParaRPr sz="1200">
              <a:solidFill>
                <a:srgbClr val="000000"/>
              </a:solidFill>
            </a:endParaRPr>
          </a:p>
          <a:p>
            <a:pPr indent="0" lvl="0" marL="0" rtl="0" algn="l">
              <a:lnSpc>
                <a:spcPct val="115000"/>
              </a:lnSpc>
              <a:spcBef>
                <a:spcPts val="300"/>
              </a:spcBef>
              <a:spcAft>
                <a:spcPts val="0"/>
              </a:spcAft>
              <a:buNone/>
            </a:pPr>
            <a:r>
              <a:t/>
            </a:r>
            <a:endParaRPr sz="1200">
              <a:solidFill>
                <a:srgbClr val="000000"/>
              </a:solidFill>
            </a:endParaRPr>
          </a:p>
          <a:p>
            <a:pPr indent="457200" lvl="0" marL="0" rtl="0" algn="l">
              <a:lnSpc>
                <a:spcPct val="115000"/>
              </a:lnSpc>
              <a:spcBef>
                <a:spcPts val="300"/>
              </a:spcBef>
              <a:spcAft>
                <a:spcPts val="0"/>
              </a:spcAft>
              <a:buNone/>
            </a:pPr>
            <a:r>
              <a:rPr lang="en" sz="1200" u="sng">
                <a:solidFill>
                  <a:schemeClr val="hlink"/>
                </a:solidFill>
                <a:hlinkClick r:id="rId7"/>
              </a:rPr>
              <a:t>https://github.com/pjmitchell7/cs420_Final</a:t>
            </a:r>
            <a:endParaRPr sz="1200">
              <a:solidFill>
                <a:srgbClr val="000000"/>
              </a:solidFill>
            </a:endParaRPr>
          </a:p>
          <a:p>
            <a:pPr indent="0" lvl="0" marL="0" rtl="0" algn="l">
              <a:lnSpc>
                <a:spcPct val="115000"/>
              </a:lnSpc>
              <a:spcBef>
                <a:spcPts val="300"/>
              </a:spcBef>
              <a:spcAft>
                <a:spcPts val="0"/>
              </a:spcAft>
              <a:buNone/>
            </a:pPr>
            <a:r>
              <a:t/>
            </a:r>
            <a:endParaRPr sz="1200">
              <a:solidFill>
                <a:srgbClr val="000000"/>
              </a:solidFill>
              <a:latin typeface="Arial"/>
              <a:ea typeface="Arial"/>
              <a:cs typeface="Arial"/>
              <a:sym typeface="Arial"/>
            </a:endParaRPr>
          </a:p>
          <a:p>
            <a:pPr indent="0" lvl="0" marL="0" rtl="0" algn="l">
              <a:lnSpc>
                <a:spcPct val="115000"/>
              </a:lnSpc>
              <a:spcBef>
                <a:spcPts val="300"/>
              </a:spcBef>
              <a:spcAft>
                <a:spcPts val="0"/>
              </a:spcAft>
              <a:buNone/>
            </a:pPr>
            <a:r>
              <a:t/>
            </a:r>
            <a:endParaRPr sz="1200"/>
          </a:p>
        </p:txBody>
      </p:sp>
      <p:sp>
        <p:nvSpPr>
          <p:cNvPr id="619" name="Google Shape;61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20" name="Google Shape;620;p50"/>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8"/>
          <p:cNvSpPr txBox="1"/>
          <p:nvPr>
            <p:ph type="title"/>
          </p:nvPr>
        </p:nvSpPr>
        <p:spPr>
          <a:xfrm>
            <a:off x="192450" y="433350"/>
            <a:ext cx="875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Applications of Edge Computing in Home Security</a:t>
            </a:r>
            <a:endParaRPr sz="2800"/>
          </a:p>
        </p:txBody>
      </p:sp>
      <p:sp>
        <p:nvSpPr>
          <p:cNvPr id="334" name="Google Shape;334;p28"/>
          <p:cNvSpPr txBox="1"/>
          <p:nvPr>
            <p:ph idx="1" type="subTitle"/>
          </p:nvPr>
        </p:nvSpPr>
        <p:spPr>
          <a:xfrm>
            <a:off x="831125" y="3453778"/>
            <a:ext cx="2439000" cy="105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mmediate response to security breaches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Reduces incident resolution time.</a:t>
            </a:r>
            <a:endParaRPr/>
          </a:p>
        </p:txBody>
      </p:sp>
      <p:sp>
        <p:nvSpPr>
          <p:cNvPr id="335" name="Google Shape;335;p28"/>
          <p:cNvSpPr txBox="1"/>
          <p:nvPr>
            <p:ph idx="2" type="subTitle"/>
          </p:nvPr>
        </p:nvSpPr>
        <p:spPr>
          <a:xfrm>
            <a:off x="3252700" y="3393488"/>
            <a:ext cx="27609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eal-time facial recognition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Abnormal activity detection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Analysis directly on cameras</a:t>
            </a:r>
            <a:endParaRPr/>
          </a:p>
        </p:txBody>
      </p:sp>
      <p:sp>
        <p:nvSpPr>
          <p:cNvPr id="336" name="Google Shape;336;p28"/>
          <p:cNvSpPr txBox="1"/>
          <p:nvPr>
            <p:ph idx="3" type="subTitle"/>
          </p:nvPr>
        </p:nvSpPr>
        <p:spPr>
          <a:xfrm>
            <a:off x="5824725" y="3393500"/>
            <a:ext cx="29586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Minimizes data sent to the cloud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Reduces bandwidth use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Enhances system performance.</a:t>
            </a:r>
            <a:endParaRPr/>
          </a:p>
        </p:txBody>
      </p:sp>
      <p:sp>
        <p:nvSpPr>
          <p:cNvPr id="337" name="Google Shape;337;p28"/>
          <p:cNvSpPr txBox="1"/>
          <p:nvPr>
            <p:ph idx="4" type="subTitle"/>
          </p:nvPr>
        </p:nvSpPr>
        <p:spPr>
          <a:xfrm>
            <a:off x="884363" y="2688738"/>
            <a:ext cx="2281800" cy="74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Instant Alert </a:t>
            </a:r>
            <a:endParaRPr/>
          </a:p>
          <a:p>
            <a:pPr indent="0" lvl="0" marL="0" rtl="0" algn="ctr">
              <a:spcBef>
                <a:spcPts val="0"/>
              </a:spcBef>
              <a:spcAft>
                <a:spcPts val="0"/>
              </a:spcAft>
              <a:buNone/>
            </a:pPr>
            <a:r>
              <a:rPr lang="en"/>
              <a:t>Systems</a:t>
            </a:r>
            <a:endParaRPr/>
          </a:p>
        </p:txBody>
      </p:sp>
      <p:sp>
        <p:nvSpPr>
          <p:cNvPr id="338" name="Google Shape;338;p28"/>
          <p:cNvSpPr txBox="1"/>
          <p:nvPr>
            <p:ph idx="5" type="subTitle"/>
          </p:nvPr>
        </p:nvSpPr>
        <p:spPr>
          <a:xfrm>
            <a:off x="3484350" y="2643800"/>
            <a:ext cx="2175300" cy="74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Smart</a:t>
            </a:r>
            <a:endParaRPr/>
          </a:p>
          <a:p>
            <a:pPr indent="0" lvl="0" marL="0" rtl="0" algn="ctr">
              <a:spcBef>
                <a:spcPts val="0"/>
              </a:spcBef>
              <a:spcAft>
                <a:spcPts val="0"/>
              </a:spcAft>
              <a:buNone/>
            </a:pPr>
            <a:r>
              <a:rPr lang="en"/>
              <a:t>Surveillance</a:t>
            </a:r>
            <a:endParaRPr/>
          </a:p>
        </p:txBody>
      </p:sp>
      <p:sp>
        <p:nvSpPr>
          <p:cNvPr id="339" name="Google Shape;339;p28"/>
          <p:cNvSpPr txBox="1"/>
          <p:nvPr>
            <p:ph idx="6" type="subTitle"/>
          </p:nvPr>
        </p:nvSpPr>
        <p:spPr>
          <a:xfrm>
            <a:off x="6100125" y="2688750"/>
            <a:ext cx="2055600" cy="74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Network</a:t>
            </a:r>
            <a:endParaRPr/>
          </a:p>
          <a:p>
            <a:pPr indent="0" lvl="0" marL="0" rtl="0" algn="ctr">
              <a:spcBef>
                <a:spcPts val="0"/>
              </a:spcBef>
              <a:spcAft>
                <a:spcPts val="0"/>
              </a:spcAft>
              <a:buNone/>
            </a:pPr>
            <a:r>
              <a:rPr lang="en"/>
              <a:t>Efficiency</a:t>
            </a:r>
            <a:endParaRPr/>
          </a:p>
        </p:txBody>
      </p:sp>
      <p:sp>
        <p:nvSpPr>
          <p:cNvPr id="340" name="Google Shape;340;p28"/>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41" name="Google Shape;341;p28"/>
          <p:cNvPicPr preferRelativeResize="0"/>
          <p:nvPr/>
        </p:nvPicPr>
        <p:blipFill rotWithShape="1">
          <a:blip r:embed="rId3">
            <a:alphaModFix/>
          </a:blip>
          <a:srcRect b="26559" l="60035" r="0" t="16386"/>
          <a:stretch/>
        </p:blipFill>
        <p:spPr>
          <a:xfrm>
            <a:off x="1528226" y="1062888"/>
            <a:ext cx="1044800" cy="1491600"/>
          </a:xfrm>
          <a:prstGeom prst="rect">
            <a:avLst/>
          </a:prstGeom>
          <a:noFill/>
          <a:ln>
            <a:noFill/>
          </a:ln>
        </p:spPr>
      </p:pic>
      <p:pic>
        <p:nvPicPr>
          <p:cNvPr id="342" name="Google Shape;342;p28"/>
          <p:cNvPicPr preferRelativeResize="0"/>
          <p:nvPr/>
        </p:nvPicPr>
        <p:blipFill rotWithShape="1">
          <a:blip r:embed="rId4">
            <a:alphaModFix/>
          </a:blip>
          <a:srcRect b="11185" l="28778" r="30442" t="23055"/>
          <a:stretch/>
        </p:blipFill>
        <p:spPr>
          <a:xfrm>
            <a:off x="3841287" y="1033825"/>
            <a:ext cx="1574526" cy="1549725"/>
          </a:xfrm>
          <a:prstGeom prst="rect">
            <a:avLst/>
          </a:prstGeom>
          <a:noFill/>
          <a:ln>
            <a:noFill/>
          </a:ln>
        </p:spPr>
      </p:pic>
      <p:pic>
        <p:nvPicPr>
          <p:cNvPr id="343" name="Google Shape;343;p28"/>
          <p:cNvPicPr preferRelativeResize="0"/>
          <p:nvPr/>
        </p:nvPicPr>
        <p:blipFill rotWithShape="1">
          <a:blip r:embed="rId5">
            <a:alphaModFix/>
          </a:blip>
          <a:srcRect b="0" l="6337" r="24252" t="0"/>
          <a:stretch/>
        </p:blipFill>
        <p:spPr>
          <a:xfrm>
            <a:off x="6125475" y="1033813"/>
            <a:ext cx="2055600" cy="1549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Objectives</a:t>
            </a:r>
            <a:endParaRPr/>
          </a:p>
        </p:txBody>
      </p:sp>
      <p:sp>
        <p:nvSpPr>
          <p:cNvPr id="349" name="Google Shape;349;p29"/>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50" name="Google Shape;350;p29"/>
          <p:cNvSpPr txBox="1"/>
          <p:nvPr>
            <p:ph idx="1" type="subTitle"/>
          </p:nvPr>
        </p:nvSpPr>
        <p:spPr>
          <a:xfrm>
            <a:off x="720025" y="1610950"/>
            <a:ext cx="80799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Can edge computing be effectively leveraged for person profile detection for home security?</a:t>
            </a:r>
            <a:endParaRPr sz="1600"/>
          </a:p>
        </p:txBody>
      </p:sp>
      <p:sp>
        <p:nvSpPr>
          <p:cNvPr id="351" name="Google Shape;351;p29"/>
          <p:cNvSpPr txBox="1"/>
          <p:nvPr>
            <p:ph idx="2" type="subTitle"/>
          </p:nvPr>
        </p:nvSpPr>
        <p:spPr>
          <a:xfrm>
            <a:off x="720025" y="2731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42424"/>
                </a:solidFill>
              </a:rPr>
              <a:t>Is Support Vector Machine facial recognition sufficiently accurate for real-time surveillance on edge computing devices?</a:t>
            </a:r>
            <a:endParaRPr sz="1600"/>
          </a:p>
        </p:txBody>
      </p:sp>
      <p:sp>
        <p:nvSpPr>
          <p:cNvPr id="352" name="Google Shape;352;p29"/>
          <p:cNvSpPr txBox="1"/>
          <p:nvPr>
            <p:ph idx="3" type="subTitle"/>
          </p:nvPr>
        </p:nvSpPr>
        <p:spPr>
          <a:xfrm>
            <a:off x="720025" y="3851625"/>
            <a:ext cx="7704000" cy="7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42424"/>
                </a:solidFill>
              </a:rPr>
              <a:t>How does the processing latency of SVM facial recognition on edge devices compare to cloud-based implementations?</a:t>
            </a:r>
            <a:endParaRPr sz="1600">
              <a:solidFill>
                <a:srgbClr val="242424"/>
              </a:solidFill>
            </a:endParaRPr>
          </a:p>
        </p:txBody>
      </p:sp>
      <p:sp>
        <p:nvSpPr>
          <p:cNvPr id="353" name="Google Shape;353;p29"/>
          <p:cNvSpPr txBox="1"/>
          <p:nvPr>
            <p:ph idx="4" type="subTitle"/>
          </p:nvPr>
        </p:nvSpPr>
        <p:spPr>
          <a:xfrm>
            <a:off x="720025" y="1241274"/>
            <a:ext cx="7704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Primary Research Question</a:t>
            </a:r>
            <a:endParaRPr/>
          </a:p>
        </p:txBody>
      </p:sp>
      <p:sp>
        <p:nvSpPr>
          <p:cNvPr id="354" name="Google Shape;354;p29"/>
          <p:cNvSpPr txBox="1"/>
          <p:nvPr>
            <p:ph idx="5" type="subTitle"/>
          </p:nvPr>
        </p:nvSpPr>
        <p:spPr>
          <a:xfrm>
            <a:off x="720025" y="2350125"/>
            <a:ext cx="7704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Subsidiary Research Question 1 (reliability)</a:t>
            </a:r>
            <a:endParaRPr/>
          </a:p>
        </p:txBody>
      </p:sp>
      <p:sp>
        <p:nvSpPr>
          <p:cNvPr id="355" name="Google Shape;355;p29"/>
          <p:cNvSpPr txBox="1"/>
          <p:nvPr>
            <p:ph idx="6" type="subTitle"/>
          </p:nvPr>
        </p:nvSpPr>
        <p:spPr>
          <a:xfrm>
            <a:off x="720025" y="3470625"/>
            <a:ext cx="7704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Subsidiary Research question 2 (speed comparison)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0"/>
          <p:cNvSpPr txBox="1"/>
          <p:nvPr>
            <p:ph type="title"/>
          </p:nvPr>
        </p:nvSpPr>
        <p:spPr>
          <a:xfrm>
            <a:off x="207750" y="337650"/>
            <a:ext cx="87285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Understanding Support Vector Machines</a:t>
            </a:r>
            <a:endParaRPr sz="3400"/>
          </a:p>
        </p:txBody>
      </p:sp>
      <p:sp>
        <p:nvSpPr>
          <p:cNvPr id="361" name="Google Shape;361;p30"/>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62" name="Google Shape;362;p30"/>
          <p:cNvPicPr preferRelativeResize="0"/>
          <p:nvPr/>
        </p:nvPicPr>
        <p:blipFill>
          <a:blip r:embed="rId3">
            <a:alphaModFix/>
          </a:blip>
          <a:stretch>
            <a:fillRect/>
          </a:stretch>
        </p:blipFill>
        <p:spPr>
          <a:xfrm>
            <a:off x="748750" y="1476250"/>
            <a:ext cx="4097599" cy="3073200"/>
          </a:xfrm>
          <a:prstGeom prst="rect">
            <a:avLst/>
          </a:prstGeom>
          <a:noFill/>
          <a:ln>
            <a:noFill/>
          </a:ln>
        </p:spPr>
      </p:pic>
      <p:sp>
        <p:nvSpPr>
          <p:cNvPr id="363" name="Google Shape;363;p30"/>
          <p:cNvSpPr txBox="1"/>
          <p:nvPr/>
        </p:nvSpPr>
        <p:spPr>
          <a:xfrm>
            <a:off x="4909300" y="1704650"/>
            <a:ext cx="4030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latin typeface="Mulish"/>
                <a:ea typeface="Mulish"/>
                <a:cs typeface="Mulish"/>
                <a:sym typeface="Mulish"/>
              </a:rPr>
              <a:t>Decision Boundary</a:t>
            </a:r>
            <a:r>
              <a:rPr lang="en" sz="1350">
                <a:solidFill>
                  <a:schemeClr val="dk1"/>
                </a:solidFill>
                <a:latin typeface="Mulish"/>
                <a:ea typeface="Mulish"/>
                <a:cs typeface="Mulish"/>
                <a:sym typeface="Mulish"/>
              </a:rPr>
              <a:t>: hyperplane that classifies data based on position relative to its “side” of boundary </a:t>
            </a:r>
            <a:endParaRPr b="1" sz="1350">
              <a:solidFill>
                <a:schemeClr val="dk1"/>
              </a:solidFill>
              <a:latin typeface="Mulish"/>
              <a:ea typeface="Mulish"/>
              <a:cs typeface="Mulish"/>
              <a:sym typeface="Mulish"/>
            </a:endParaRPr>
          </a:p>
          <a:p>
            <a:pPr indent="0" lvl="0" marL="0" rtl="0" algn="l">
              <a:spcBef>
                <a:spcPts val="0"/>
              </a:spcBef>
              <a:spcAft>
                <a:spcPts val="0"/>
              </a:spcAft>
              <a:buNone/>
            </a:pPr>
            <a:r>
              <a:t/>
            </a:r>
            <a:endParaRPr sz="1350">
              <a:solidFill>
                <a:schemeClr val="dk1"/>
              </a:solidFill>
              <a:latin typeface="Mulish"/>
              <a:ea typeface="Mulish"/>
              <a:cs typeface="Mulish"/>
              <a:sym typeface="Mulish"/>
            </a:endParaRPr>
          </a:p>
          <a:p>
            <a:pPr indent="0" lvl="0" marL="0" rtl="0" algn="l">
              <a:spcBef>
                <a:spcPts val="0"/>
              </a:spcBef>
              <a:spcAft>
                <a:spcPts val="0"/>
              </a:spcAft>
              <a:buNone/>
            </a:pPr>
            <a:r>
              <a:t/>
            </a:r>
            <a:endParaRPr sz="1350">
              <a:solidFill>
                <a:schemeClr val="dk1"/>
              </a:solidFill>
              <a:latin typeface="Mulish"/>
              <a:ea typeface="Mulish"/>
              <a:cs typeface="Mulish"/>
              <a:sym typeface="Mulish"/>
            </a:endParaRPr>
          </a:p>
        </p:txBody>
      </p:sp>
      <p:pic>
        <p:nvPicPr>
          <p:cNvPr id="364" name="Google Shape;364;p30"/>
          <p:cNvPicPr preferRelativeResize="0"/>
          <p:nvPr/>
        </p:nvPicPr>
        <p:blipFill>
          <a:blip r:embed="rId4">
            <a:alphaModFix/>
          </a:blip>
          <a:stretch>
            <a:fillRect/>
          </a:stretch>
        </p:blipFill>
        <p:spPr>
          <a:xfrm>
            <a:off x="748750" y="1476250"/>
            <a:ext cx="4097599" cy="3073200"/>
          </a:xfrm>
          <a:prstGeom prst="rect">
            <a:avLst/>
          </a:prstGeom>
          <a:noFill/>
          <a:ln>
            <a:noFill/>
          </a:ln>
        </p:spPr>
      </p:pic>
      <p:cxnSp>
        <p:nvCxnSpPr>
          <p:cNvPr id="365" name="Google Shape;365;p30"/>
          <p:cNvCxnSpPr/>
          <p:nvPr/>
        </p:nvCxnSpPr>
        <p:spPr>
          <a:xfrm flipH="1" rot="10800000">
            <a:off x="1000275" y="1676775"/>
            <a:ext cx="2679300" cy="1906200"/>
          </a:xfrm>
          <a:prstGeom prst="straightConnector1">
            <a:avLst/>
          </a:prstGeom>
          <a:noFill/>
          <a:ln cap="flat" cmpd="sng" w="28575">
            <a:solidFill>
              <a:srgbClr val="FF9900"/>
            </a:solidFill>
            <a:prstDash val="dash"/>
            <a:round/>
            <a:headEnd len="med" w="med" type="none"/>
            <a:tailEnd len="med" w="med" type="none"/>
          </a:ln>
        </p:spPr>
      </p:cxnSp>
      <p:cxnSp>
        <p:nvCxnSpPr>
          <p:cNvPr id="366" name="Google Shape;366;p30"/>
          <p:cNvCxnSpPr/>
          <p:nvPr/>
        </p:nvCxnSpPr>
        <p:spPr>
          <a:xfrm flipH="1" rot="10800000">
            <a:off x="1189075" y="1910750"/>
            <a:ext cx="3290700" cy="2310600"/>
          </a:xfrm>
          <a:prstGeom prst="straightConnector1">
            <a:avLst/>
          </a:prstGeom>
          <a:noFill/>
          <a:ln cap="flat" cmpd="sng" w="28575">
            <a:solidFill>
              <a:srgbClr val="FF9900"/>
            </a:solidFill>
            <a:prstDash val="dash"/>
            <a:round/>
            <a:headEnd len="med" w="med" type="none"/>
            <a:tailEnd len="med" w="med" type="none"/>
          </a:ln>
        </p:spPr>
      </p:cxnSp>
      <p:sp>
        <p:nvSpPr>
          <p:cNvPr id="367" name="Google Shape;367;p30"/>
          <p:cNvSpPr txBox="1"/>
          <p:nvPr/>
        </p:nvSpPr>
        <p:spPr>
          <a:xfrm>
            <a:off x="1452950" y="4469075"/>
            <a:ext cx="267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Example feature: </a:t>
            </a:r>
            <a:r>
              <a:rPr lang="en">
                <a:solidFill>
                  <a:srgbClr val="0000FF"/>
                </a:solidFill>
                <a:latin typeface="Mulish"/>
                <a:ea typeface="Mulish"/>
                <a:cs typeface="Mulish"/>
                <a:sym typeface="Mulish"/>
              </a:rPr>
              <a:t>Jaw Length</a:t>
            </a:r>
            <a:endParaRPr>
              <a:solidFill>
                <a:schemeClr val="dk1"/>
              </a:solidFill>
              <a:latin typeface="Mulish"/>
              <a:ea typeface="Mulish"/>
              <a:cs typeface="Mulish"/>
              <a:sym typeface="Mulish"/>
            </a:endParaRPr>
          </a:p>
        </p:txBody>
      </p:sp>
      <p:sp>
        <p:nvSpPr>
          <p:cNvPr id="368" name="Google Shape;368;p30"/>
          <p:cNvSpPr txBox="1"/>
          <p:nvPr/>
        </p:nvSpPr>
        <p:spPr>
          <a:xfrm rot="-5400000">
            <a:off x="-742500" y="2718525"/>
            <a:ext cx="27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Example feature: </a:t>
            </a:r>
            <a:r>
              <a:rPr lang="en">
                <a:solidFill>
                  <a:srgbClr val="FF0000"/>
                </a:solidFill>
                <a:latin typeface="Mulish"/>
                <a:ea typeface="Mulish"/>
                <a:cs typeface="Mulish"/>
                <a:sym typeface="Mulish"/>
              </a:rPr>
              <a:t>Cheek Width</a:t>
            </a:r>
            <a:endParaRPr>
              <a:solidFill>
                <a:srgbClr val="FF0000"/>
              </a:solidFill>
              <a:latin typeface="Mulish"/>
              <a:ea typeface="Mulish"/>
              <a:cs typeface="Mulish"/>
              <a:sym typeface="Mulish"/>
            </a:endParaRPr>
          </a:p>
        </p:txBody>
      </p:sp>
      <p:sp>
        <p:nvSpPr>
          <p:cNvPr id="369" name="Google Shape;369;p30"/>
          <p:cNvSpPr txBox="1"/>
          <p:nvPr/>
        </p:nvSpPr>
        <p:spPr>
          <a:xfrm>
            <a:off x="2330950" y="2553550"/>
            <a:ext cx="2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Mulish"/>
                <a:ea typeface="Mulish"/>
                <a:cs typeface="Mulish"/>
                <a:sym typeface="Mulish"/>
              </a:rPr>
              <a:t>x</a:t>
            </a:r>
            <a:endParaRPr b="1">
              <a:solidFill>
                <a:schemeClr val="dk1"/>
              </a:solidFill>
              <a:latin typeface="Mulish"/>
              <a:ea typeface="Mulish"/>
              <a:cs typeface="Mulish"/>
              <a:sym typeface="Mulish"/>
            </a:endParaRPr>
          </a:p>
        </p:txBody>
      </p:sp>
      <p:sp>
        <p:nvSpPr>
          <p:cNvPr id="370" name="Google Shape;370;p30"/>
          <p:cNvSpPr txBox="1"/>
          <p:nvPr/>
        </p:nvSpPr>
        <p:spPr>
          <a:xfrm>
            <a:off x="2745750" y="2646875"/>
            <a:ext cx="2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Mulish"/>
                <a:ea typeface="Mulish"/>
                <a:cs typeface="Mulish"/>
                <a:sym typeface="Mulish"/>
              </a:rPr>
              <a:t>x</a:t>
            </a:r>
            <a:endParaRPr b="1">
              <a:solidFill>
                <a:schemeClr val="dk1"/>
              </a:solidFill>
              <a:latin typeface="Mulish"/>
              <a:ea typeface="Mulish"/>
              <a:cs typeface="Mulish"/>
              <a:sym typeface="Mulish"/>
            </a:endParaRPr>
          </a:p>
        </p:txBody>
      </p:sp>
      <p:sp>
        <p:nvSpPr>
          <p:cNvPr id="371" name="Google Shape;371;p30"/>
          <p:cNvSpPr txBox="1"/>
          <p:nvPr/>
        </p:nvSpPr>
        <p:spPr>
          <a:xfrm>
            <a:off x="4909300" y="2738350"/>
            <a:ext cx="4207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FF9900"/>
                </a:solidFill>
                <a:latin typeface="Mulish"/>
                <a:ea typeface="Mulish"/>
                <a:cs typeface="Mulish"/>
                <a:sym typeface="Mulish"/>
              </a:rPr>
              <a:t>Error Margin</a:t>
            </a:r>
            <a:r>
              <a:rPr lang="en" sz="1350">
                <a:solidFill>
                  <a:schemeClr val="dk1"/>
                </a:solidFill>
                <a:latin typeface="Mulish"/>
                <a:ea typeface="Mulish"/>
                <a:cs typeface="Mulish"/>
                <a:sym typeface="Mulish"/>
              </a:rPr>
              <a:t>: allows some variability without immediately requiring recalibration of model</a:t>
            </a:r>
            <a:endParaRPr sz="1350">
              <a:solidFill>
                <a:schemeClr val="dk1"/>
              </a:solidFill>
              <a:latin typeface="Mulish"/>
              <a:ea typeface="Mulish"/>
              <a:cs typeface="Mulish"/>
              <a:sym typeface="Mulish"/>
            </a:endParaRPr>
          </a:p>
          <a:p>
            <a:pPr indent="0" lvl="0" marL="0" rtl="0" algn="l">
              <a:spcBef>
                <a:spcPts val="0"/>
              </a:spcBef>
              <a:spcAft>
                <a:spcPts val="0"/>
              </a:spcAft>
              <a:buNone/>
            </a:pPr>
            <a:r>
              <a:t/>
            </a:r>
            <a:endParaRPr sz="1350">
              <a:solidFill>
                <a:schemeClr val="dk1"/>
              </a:solidFill>
              <a:latin typeface="Mulish"/>
              <a:ea typeface="Mulish"/>
              <a:cs typeface="Mulish"/>
              <a:sym typeface="Mulish"/>
            </a:endParaRPr>
          </a:p>
          <a:p>
            <a:pPr indent="0" lvl="0" marL="0" rtl="0" algn="l">
              <a:spcBef>
                <a:spcPts val="0"/>
              </a:spcBef>
              <a:spcAft>
                <a:spcPts val="0"/>
              </a:spcAft>
              <a:buNone/>
            </a:pPr>
            <a:r>
              <a:t/>
            </a:r>
            <a:endParaRPr sz="1350">
              <a:solidFill>
                <a:schemeClr val="dk1"/>
              </a:solidFill>
              <a:latin typeface="Mulish"/>
              <a:ea typeface="Mulish"/>
              <a:cs typeface="Mulish"/>
              <a:sym typeface="Mulish"/>
            </a:endParaRPr>
          </a:p>
          <a:p>
            <a:pPr indent="0" lvl="0" marL="0" rtl="0" algn="l">
              <a:spcBef>
                <a:spcPts val="0"/>
              </a:spcBef>
              <a:spcAft>
                <a:spcPts val="0"/>
              </a:spcAft>
              <a:buNone/>
            </a:pPr>
            <a:r>
              <a:t/>
            </a:r>
            <a:endParaRPr sz="1350">
              <a:solidFill>
                <a:schemeClr val="dk1"/>
              </a:solidFill>
              <a:latin typeface="Mulish"/>
              <a:ea typeface="Mulish"/>
              <a:cs typeface="Mulish"/>
              <a:sym typeface="Mulish"/>
            </a:endParaRPr>
          </a:p>
          <a:p>
            <a:pPr indent="0" lvl="0" marL="0" rtl="0" algn="l">
              <a:spcBef>
                <a:spcPts val="0"/>
              </a:spcBef>
              <a:spcAft>
                <a:spcPts val="0"/>
              </a:spcAft>
              <a:buNone/>
            </a:pPr>
            <a:r>
              <a:rPr b="1" lang="en" sz="1350">
                <a:solidFill>
                  <a:srgbClr val="00C3B1"/>
                </a:solidFill>
                <a:latin typeface="Mulish"/>
                <a:ea typeface="Mulish"/>
                <a:cs typeface="Mulish"/>
                <a:sym typeface="Mulish"/>
              </a:rPr>
              <a:t>Support Vectors</a:t>
            </a:r>
            <a:r>
              <a:rPr lang="en" sz="1350">
                <a:solidFill>
                  <a:schemeClr val="dk1"/>
                </a:solidFill>
                <a:latin typeface="Mulish"/>
                <a:ea typeface="Mulish"/>
                <a:cs typeface="Mulish"/>
                <a:sym typeface="Mulish"/>
              </a:rPr>
              <a:t>: “closest” and most relevant data points to calculate </a:t>
            </a:r>
            <a:r>
              <a:rPr b="1" lang="en" sz="1350">
                <a:solidFill>
                  <a:srgbClr val="212121"/>
                </a:solidFill>
                <a:latin typeface="Mulish"/>
                <a:ea typeface="Mulish"/>
                <a:cs typeface="Mulish"/>
                <a:sym typeface="Mulish"/>
              </a:rPr>
              <a:t>decision boundary</a:t>
            </a:r>
            <a:r>
              <a:rPr lang="en" sz="1350">
                <a:solidFill>
                  <a:schemeClr val="dk1"/>
                </a:solidFill>
                <a:latin typeface="Mulish"/>
                <a:ea typeface="Mulish"/>
                <a:cs typeface="Mulish"/>
                <a:sym typeface="Mulish"/>
              </a:rPr>
              <a:t> and </a:t>
            </a:r>
            <a:r>
              <a:rPr lang="en" sz="1350">
                <a:solidFill>
                  <a:srgbClr val="FF9900"/>
                </a:solidFill>
                <a:latin typeface="Mulish"/>
                <a:ea typeface="Mulish"/>
                <a:cs typeface="Mulish"/>
                <a:sym typeface="Mulish"/>
              </a:rPr>
              <a:t>margin</a:t>
            </a:r>
            <a:endParaRPr sz="1350">
              <a:solidFill>
                <a:srgbClr val="FF9900"/>
              </a:solidFill>
              <a:latin typeface="Mulish"/>
              <a:ea typeface="Mulish"/>
              <a:cs typeface="Mulish"/>
              <a:sym typeface="Mulish"/>
            </a:endParaRPr>
          </a:p>
          <a:p>
            <a:pPr indent="0" lvl="0" marL="0" rtl="0" algn="l">
              <a:spcBef>
                <a:spcPts val="0"/>
              </a:spcBef>
              <a:spcAft>
                <a:spcPts val="0"/>
              </a:spcAft>
              <a:buNone/>
            </a:pPr>
            <a:r>
              <a:t/>
            </a:r>
            <a:endParaRPr b="1" sz="1350">
              <a:solidFill>
                <a:schemeClr val="dk1"/>
              </a:solidFill>
              <a:latin typeface="Mulish"/>
              <a:ea typeface="Mulish"/>
              <a:cs typeface="Mulish"/>
              <a:sym typeface="Mulish"/>
            </a:endParaRPr>
          </a:p>
        </p:txBody>
      </p:sp>
      <p:sp>
        <p:nvSpPr>
          <p:cNvPr id="372" name="Google Shape;372;p30"/>
          <p:cNvSpPr/>
          <p:nvPr/>
        </p:nvSpPr>
        <p:spPr>
          <a:xfrm>
            <a:off x="2627650" y="3124450"/>
            <a:ext cx="206700" cy="1887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373" name="Google Shape;373;p30"/>
          <p:cNvSpPr/>
          <p:nvPr/>
        </p:nvSpPr>
        <p:spPr>
          <a:xfrm>
            <a:off x="1746050" y="2738350"/>
            <a:ext cx="206700" cy="1887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374" name="Google Shape;374;p30"/>
          <p:cNvSpPr/>
          <p:nvPr/>
        </p:nvSpPr>
        <p:spPr>
          <a:xfrm>
            <a:off x="1452950" y="2971700"/>
            <a:ext cx="206700" cy="1887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375" name="Google Shape;375;p30"/>
          <p:cNvSpPr/>
          <p:nvPr/>
        </p:nvSpPr>
        <p:spPr>
          <a:xfrm>
            <a:off x="2878050" y="1972250"/>
            <a:ext cx="206700" cy="1887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376" name="Google Shape;376;p30"/>
          <p:cNvSpPr/>
          <p:nvPr/>
        </p:nvSpPr>
        <p:spPr>
          <a:xfrm>
            <a:off x="3515975" y="2592175"/>
            <a:ext cx="206700" cy="1887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377" name="Google Shape;377;p30"/>
          <p:cNvSpPr/>
          <p:nvPr/>
        </p:nvSpPr>
        <p:spPr>
          <a:xfrm>
            <a:off x="4090950" y="2241875"/>
            <a:ext cx="206700" cy="188700"/>
          </a:xfrm>
          <a:prstGeom prst="ellipse">
            <a:avLst/>
          </a:prstGeom>
          <a:noFill/>
          <a:ln cap="flat" cmpd="sng" w="28575">
            <a:solidFill>
              <a:srgbClr val="00C3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pic>
        <p:nvPicPr>
          <p:cNvPr descr="{&quot;id&quot;:&quot;1&quot;,&quot;type&quot;:&quot;$$&quot;,&quot;font&quot;:{&quot;family&quot;:&quot;Mulish&quot;,&quot;color&quot;:&quot;#5C5C5F&quot;,&quot;size&quot;:13.5},&quot;aid&quot;:null,&quot;code&quot;:&quot;$$M=\\frac{2}{∥\\,w∥​}$$&quot;,&quot;backgroundColor&quot;:&quot;#D8CEC9&quot;,&quot;ts&quot;:1711093367783,&quot;cs&quot;:&quot;AvGIbZvmVi7ks8xfXyFu5w==&quot;,&quot;size&quot;:{&quot;width&quot;:88.33333333333333,&quot;height&quot;:42}}" id="378" name="Google Shape;378;p30"/>
          <p:cNvPicPr preferRelativeResize="0"/>
          <p:nvPr/>
        </p:nvPicPr>
        <p:blipFill>
          <a:blip r:embed="rId5">
            <a:alphaModFix/>
          </a:blip>
          <a:stretch>
            <a:fillRect/>
          </a:stretch>
        </p:blipFill>
        <p:spPr>
          <a:xfrm>
            <a:off x="6333813" y="3326550"/>
            <a:ext cx="841375" cy="400050"/>
          </a:xfrm>
          <a:prstGeom prst="rect">
            <a:avLst/>
          </a:prstGeom>
          <a:noFill/>
          <a:ln>
            <a:noFill/>
          </a:ln>
        </p:spPr>
      </p:pic>
      <p:pic>
        <p:nvPicPr>
          <p:cNvPr descr="{&quot;backgroundColor&quot;:&quot;#D8CEC9&quot;,&quot;backgroundColorModified&quot;:false,&quot;type&quot;:&quot;$$&quot;,&quot;aid&quot;:null,&quot;font&quot;:{&quot;color&quot;:&quot;#000000&quot;,&quot;size&quot;:13.5,&quot;family&quot;:&quot;Mulish&quot;},&quot;code&quot;:&quot;$$w\\cdot x+b=0$$&quot;,&quot;id&quot;:&quot;3&quot;,&quot;ts&quot;:1711093505009,&quot;cs&quot;:&quot;ylv4d1xDzuwdR6+zd9+E7w==&quot;,&quot;size&quot;:{&quot;width&quot;:99.5,&quot;height&quot;:14.333333333333334}}" id="379" name="Google Shape;379;p30"/>
          <p:cNvPicPr preferRelativeResize="0"/>
          <p:nvPr/>
        </p:nvPicPr>
        <p:blipFill>
          <a:blip r:embed="rId6">
            <a:alphaModFix/>
          </a:blip>
          <a:stretch>
            <a:fillRect/>
          </a:stretch>
        </p:blipFill>
        <p:spPr>
          <a:xfrm>
            <a:off x="6539175" y="2439975"/>
            <a:ext cx="947738" cy="136525"/>
          </a:xfrm>
          <a:prstGeom prst="rect">
            <a:avLst/>
          </a:prstGeom>
          <a:noFill/>
          <a:ln>
            <a:noFill/>
          </a:ln>
        </p:spPr>
      </p:pic>
      <p:sp>
        <p:nvSpPr>
          <p:cNvPr id="380" name="Google Shape;380;p30"/>
          <p:cNvSpPr txBox="1"/>
          <p:nvPr/>
        </p:nvSpPr>
        <p:spPr>
          <a:xfrm>
            <a:off x="4623300" y="1152250"/>
            <a:ext cx="45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ulish"/>
                <a:ea typeface="Mulish"/>
                <a:cs typeface="Mulish"/>
                <a:sym typeface="Mulish"/>
              </a:rPr>
              <a:t>Strengths - generalizable, adaptable, robustness</a:t>
            </a:r>
            <a:endParaRPr b="1">
              <a:solidFill>
                <a:schemeClr val="dk1"/>
              </a:solidFill>
              <a:latin typeface="Mulish"/>
              <a:ea typeface="Mulish"/>
              <a:cs typeface="Mulish"/>
              <a:sym typeface="Mulish"/>
            </a:endParaRPr>
          </a:p>
        </p:txBody>
      </p:sp>
      <p:cxnSp>
        <p:nvCxnSpPr>
          <p:cNvPr id="381" name="Google Shape;381;p30"/>
          <p:cNvCxnSpPr/>
          <p:nvPr/>
        </p:nvCxnSpPr>
        <p:spPr>
          <a:xfrm>
            <a:off x="1923275" y="2318350"/>
            <a:ext cx="485100" cy="379800"/>
          </a:xfrm>
          <a:prstGeom prst="straightConnector1">
            <a:avLst/>
          </a:prstGeom>
          <a:noFill/>
          <a:ln cap="flat" cmpd="sng" w="28575">
            <a:solidFill>
              <a:schemeClr val="dk1"/>
            </a:solidFill>
            <a:prstDash val="solid"/>
            <a:round/>
            <a:headEnd len="med" w="med" type="none"/>
            <a:tailEnd len="med" w="med" type="triangle"/>
          </a:ln>
        </p:spPr>
      </p:cxnSp>
      <p:cxnSp>
        <p:nvCxnSpPr>
          <p:cNvPr id="382" name="Google Shape;382;p30"/>
          <p:cNvCxnSpPr/>
          <p:nvPr/>
        </p:nvCxnSpPr>
        <p:spPr>
          <a:xfrm rot="10800000">
            <a:off x="2946350" y="2953750"/>
            <a:ext cx="258300" cy="7746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2"/>
                                        </p:tgtEl>
                                      </p:cBhvr>
                                    </p:animEffect>
                                    <p:set>
                                      <p:cBhvr>
                                        <p:cTn dur="1" fill="hold">
                                          <p:stCondLst>
                                            <p:cond delay="1000"/>
                                          </p:stCondLst>
                                        </p:cTn>
                                        <p:tgtEl>
                                          <p:spTgt spid="36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xit" presetID="10" presetSubtype="0">
                                  <p:stCondLst>
                                    <p:cond delay="0"/>
                                  </p:stCondLst>
                                  <p:childTnLst>
                                    <p:animEffect filter="fade" transition="out">
                                      <p:cBhvr>
                                        <p:cTn dur="1000"/>
                                        <p:tgtEl>
                                          <p:spTgt spid="381"/>
                                        </p:tgtEl>
                                      </p:cBhvr>
                                    </p:animEffect>
                                    <p:set>
                                      <p:cBhvr>
                                        <p:cTn dur="1" fill="hold">
                                          <p:stCondLst>
                                            <p:cond delay="1000"/>
                                          </p:stCondLst>
                                        </p:cTn>
                                        <p:tgtEl>
                                          <p:spTgt spid="38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xit" presetID="10" presetSubtype="0">
                                  <p:stCondLst>
                                    <p:cond delay="0"/>
                                  </p:stCondLst>
                                  <p:childTnLst>
                                    <p:animEffect filter="fade" transition="out">
                                      <p:cBhvr>
                                        <p:cTn dur="1000"/>
                                        <p:tgtEl>
                                          <p:spTgt spid="369"/>
                                        </p:tgtEl>
                                      </p:cBhvr>
                                    </p:animEffect>
                                    <p:set>
                                      <p:cBhvr>
                                        <p:cTn dur="1" fill="hold">
                                          <p:stCondLst>
                                            <p:cond delay="1000"/>
                                          </p:stCondLst>
                                        </p:cTn>
                                        <p:tgtEl>
                                          <p:spTgt spid="36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1"/>
          <p:cNvSpPr txBox="1"/>
          <p:nvPr>
            <p:ph type="title"/>
          </p:nvPr>
        </p:nvSpPr>
        <p:spPr>
          <a:xfrm>
            <a:off x="225425" y="390900"/>
            <a:ext cx="9144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400"/>
              <a:t>Understanding </a:t>
            </a:r>
            <a:r>
              <a:rPr lang="en" sz="3400"/>
              <a:t>Support Vector Machines</a:t>
            </a:r>
            <a:endParaRPr sz="3400"/>
          </a:p>
        </p:txBody>
      </p:sp>
      <p:pic>
        <p:nvPicPr>
          <p:cNvPr id="388" name="Google Shape;388;p31"/>
          <p:cNvPicPr preferRelativeResize="0"/>
          <p:nvPr/>
        </p:nvPicPr>
        <p:blipFill rotWithShape="1">
          <a:blip r:embed="rId3">
            <a:alphaModFix/>
          </a:blip>
          <a:srcRect b="9777" l="3389" r="2986" t="6075"/>
          <a:stretch/>
        </p:blipFill>
        <p:spPr>
          <a:xfrm>
            <a:off x="714350" y="1975600"/>
            <a:ext cx="6471200" cy="2448800"/>
          </a:xfrm>
          <a:prstGeom prst="rect">
            <a:avLst/>
          </a:prstGeom>
          <a:noFill/>
          <a:ln>
            <a:noFill/>
          </a:ln>
        </p:spPr>
      </p:pic>
      <p:sp>
        <p:nvSpPr>
          <p:cNvPr id="389" name="Google Shape;389;p31"/>
          <p:cNvSpPr txBox="1"/>
          <p:nvPr/>
        </p:nvSpPr>
        <p:spPr>
          <a:xfrm>
            <a:off x="714350" y="1319675"/>
            <a:ext cx="47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ulish"/>
                <a:ea typeface="Mulish"/>
                <a:cs typeface="Mulish"/>
                <a:sym typeface="Mulish"/>
              </a:rPr>
              <a:t>How SVMs classify </a:t>
            </a:r>
            <a:r>
              <a:rPr lang="en">
                <a:solidFill>
                  <a:schemeClr val="dk1"/>
                </a:solidFill>
                <a:latin typeface="Mulish"/>
                <a:ea typeface="Mulish"/>
                <a:cs typeface="Mulish"/>
                <a:sym typeface="Mulish"/>
              </a:rPr>
              <a:t>non linearly</a:t>
            </a:r>
            <a:r>
              <a:rPr lang="en">
                <a:solidFill>
                  <a:schemeClr val="dk1"/>
                </a:solidFill>
                <a:latin typeface="Mulish"/>
                <a:ea typeface="Mulish"/>
                <a:cs typeface="Mulish"/>
                <a:sym typeface="Mulish"/>
              </a:rPr>
              <a:t> </a:t>
            </a:r>
            <a:r>
              <a:rPr lang="en">
                <a:solidFill>
                  <a:schemeClr val="dk1"/>
                </a:solidFill>
                <a:latin typeface="Mulish"/>
                <a:ea typeface="Mulish"/>
                <a:cs typeface="Mulish"/>
                <a:sym typeface="Mulish"/>
              </a:rPr>
              <a:t>separable</a:t>
            </a:r>
            <a:r>
              <a:rPr lang="en">
                <a:solidFill>
                  <a:schemeClr val="dk1"/>
                </a:solidFill>
                <a:latin typeface="Mulish"/>
                <a:ea typeface="Mulish"/>
                <a:cs typeface="Mulish"/>
                <a:sym typeface="Mulish"/>
              </a:rPr>
              <a:t> datasets (demonstrates capability of analyzing nuances)</a:t>
            </a:r>
            <a:endParaRPr>
              <a:solidFill>
                <a:schemeClr val="dk1"/>
              </a:solidFill>
              <a:latin typeface="Mulish"/>
              <a:ea typeface="Mulish"/>
              <a:cs typeface="Mulish"/>
              <a:sym typeface="Mulis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2"/>
          <p:cNvSpPr txBox="1"/>
          <p:nvPr>
            <p:ph type="title"/>
          </p:nvPr>
        </p:nvSpPr>
        <p:spPr>
          <a:xfrm>
            <a:off x="75000" y="188525"/>
            <a:ext cx="8994000" cy="97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50"/>
              <a:t>   </a:t>
            </a:r>
            <a:r>
              <a:rPr lang="en" sz="1750"/>
              <a:t>Literature Review: </a:t>
            </a:r>
            <a:r>
              <a:rPr lang="en" sz="1750">
                <a:solidFill>
                  <a:srgbClr val="000000"/>
                </a:solidFill>
                <a:latin typeface="Mulish"/>
                <a:ea typeface="Mulish"/>
                <a:cs typeface="Mulish"/>
                <a:sym typeface="Mulish"/>
              </a:rPr>
              <a:t>Global vs Component-Based Facial Recognition (using SVMs)</a:t>
            </a:r>
            <a:endParaRPr sz="1750">
              <a:solidFill>
                <a:srgbClr val="000000"/>
              </a:solidFill>
              <a:latin typeface="Mulish"/>
              <a:ea typeface="Mulish"/>
              <a:cs typeface="Mulish"/>
              <a:sym typeface="Mulish"/>
            </a:endParaRPr>
          </a:p>
          <a:p>
            <a:pPr indent="457200" lvl="0" marL="2743200" rtl="0" algn="l">
              <a:spcBef>
                <a:spcPts val="0"/>
              </a:spcBef>
              <a:spcAft>
                <a:spcPts val="0"/>
              </a:spcAft>
              <a:buNone/>
            </a:pPr>
            <a:r>
              <a:rPr b="0" i="1" lang="en" sz="1350">
                <a:solidFill>
                  <a:srgbClr val="000000"/>
                </a:solidFill>
                <a:latin typeface="Mulish"/>
                <a:ea typeface="Mulish"/>
                <a:cs typeface="Mulish"/>
                <a:sym typeface="Mulish"/>
              </a:rPr>
              <a:t>B. Heisele et al. (2003)</a:t>
            </a:r>
            <a:endParaRPr b="0" i="1" sz="1350">
              <a:solidFill>
                <a:srgbClr val="000000"/>
              </a:solidFill>
              <a:latin typeface="Mulish"/>
              <a:ea typeface="Mulish"/>
              <a:cs typeface="Mulish"/>
              <a:sym typeface="Mulish"/>
            </a:endParaRPr>
          </a:p>
        </p:txBody>
      </p:sp>
      <p:sp>
        <p:nvSpPr>
          <p:cNvPr id="395" name="Google Shape;395;p32"/>
          <p:cNvSpPr txBox="1"/>
          <p:nvPr>
            <p:ph idx="1" type="subTitle"/>
          </p:nvPr>
        </p:nvSpPr>
        <p:spPr>
          <a:xfrm>
            <a:off x="264900" y="1098500"/>
            <a:ext cx="4416000" cy="3348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rgbClr val="242424"/>
                </a:solidFill>
              </a:rPr>
              <a:t>Objective</a:t>
            </a:r>
            <a:r>
              <a:rPr lang="en" sz="1200">
                <a:solidFill>
                  <a:srgbClr val="242424"/>
                </a:solidFill>
              </a:rPr>
              <a:t> 					         			  - Evaluating robustness of face recognition methods against pose variations</a:t>
            </a:r>
            <a:endParaRPr sz="1200">
              <a:solidFill>
                <a:srgbClr val="242424"/>
              </a:solidFill>
            </a:endParaRPr>
          </a:p>
          <a:p>
            <a:pPr indent="0" lvl="0" marL="0" rtl="0" algn="l">
              <a:lnSpc>
                <a:spcPct val="115000"/>
              </a:lnSpc>
              <a:spcBef>
                <a:spcPts val="1200"/>
              </a:spcBef>
              <a:spcAft>
                <a:spcPts val="0"/>
              </a:spcAft>
              <a:buNone/>
            </a:pPr>
            <a:r>
              <a:rPr b="1" lang="en" sz="1200">
                <a:solidFill>
                  <a:srgbClr val="242424"/>
                </a:solidFill>
              </a:rPr>
              <a:t>Why this study</a:t>
            </a:r>
            <a:r>
              <a:rPr lang="en" sz="1200">
                <a:solidFill>
                  <a:srgbClr val="242424"/>
                </a:solidFill>
              </a:rPr>
              <a:t> 				          		             -  Robustness to pose variance helps with unpredictability of intruder’s face orientation</a:t>
            </a:r>
            <a:endParaRPr sz="1200">
              <a:solidFill>
                <a:srgbClr val="242424"/>
              </a:solidFill>
            </a:endParaRPr>
          </a:p>
          <a:p>
            <a:pPr indent="0" lvl="0" marL="0" rtl="0" algn="l">
              <a:lnSpc>
                <a:spcPct val="115000"/>
              </a:lnSpc>
              <a:spcBef>
                <a:spcPts val="1200"/>
              </a:spcBef>
              <a:spcAft>
                <a:spcPts val="1200"/>
              </a:spcAft>
              <a:buNone/>
            </a:pPr>
            <a:r>
              <a:rPr b="1" lang="en" sz="1200">
                <a:solidFill>
                  <a:srgbClr val="242424"/>
                </a:solidFill>
              </a:rPr>
              <a:t>Global Face Recognition Method</a:t>
            </a:r>
            <a:r>
              <a:rPr b="1" lang="en" sz="1200">
                <a:solidFill>
                  <a:srgbClr val="242424"/>
                </a:solidFill>
              </a:rPr>
              <a:t> </a:t>
            </a:r>
            <a:r>
              <a:rPr lang="en" sz="1200">
                <a:solidFill>
                  <a:srgbClr val="242424"/>
                </a:solidFill>
              </a:rPr>
              <a:t>	          			  - Face detected and extracted from images as a single feature vector.			          				  - To address face pose variance, group similar poses together during training phase to help system recognize face turned or tilted</a:t>
            </a:r>
            <a:endParaRPr sz="1200">
              <a:solidFill>
                <a:srgbClr val="242424"/>
              </a:solidFill>
            </a:endParaRPr>
          </a:p>
        </p:txBody>
      </p:sp>
      <p:sp>
        <p:nvSpPr>
          <p:cNvPr id="396" name="Google Shape;396;p32"/>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97" name="Google Shape;397;p32"/>
          <p:cNvPicPr preferRelativeResize="0"/>
          <p:nvPr/>
        </p:nvPicPr>
        <p:blipFill rotWithShape="1">
          <a:blip r:embed="rId3">
            <a:alphaModFix/>
          </a:blip>
          <a:srcRect b="0" l="0" r="0" t="78234"/>
          <a:stretch/>
        </p:blipFill>
        <p:spPr>
          <a:xfrm>
            <a:off x="4846350" y="3914250"/>
            <a:ext cx="3900476" cy="833874"/>
          </a:xfrm>
          <a:prstGeom prst="rect">
            <a:avLst/>
          </a:prstGeom>
          <a:noFill/>
          <a:ln>
            <a:noFill/>
          </a:ln>
        </p:spPr>
      </p:pic>
      <p:pic>
        <p:nvPicPr>
          <p:cNvPr id="398" name="Google Shape;398;p32"/>
          <p:cNvPicPr preferRelativeResize="0"/>
          <p:nvPr/>
        </p:nvPicPr>
        <p:blipFill>
          <a:blip r:embed="rId4">
            <a:alphaModFix/>
          </a:blip>
          <a:stretch>
            <a:fillRect/>
          </a:stretch>
        </p:blipFill>
        <p:spPr>
          <a:xfrm>
            <a:off x="5502625" y="1098500"/>
            <a:ext cx="2721051" cy="2583375"/>
          </a:xfrm>
          <a:prstGeom prst="rect">
            <a:avLst/>
          </a:prstGeom>
          <a:noFill/>
          <a:ln>
            <a:noFill/>
          </a:ln>
        </p:spPr>
      </p:pic>
      <p:sp>
        <p:nvSpPr>
          <p:cNvPr id="399" name="Google Shape;399;p32"/>
          <p:cNvSpPr/>
          <p:nvPr/>
        </p:nvSpPr>
        <p:spPr>
          <a:xfrm>
            <a:off x="6220850" y="3955450"/>
            <a:ext cx="581700" cy="587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cxnSp>
        <p:nvCxnSpPr>
          <p:cNvPr id="400" name="Google Shape;400;p32"/>
          <p:cNvCxnSpPr/>
          <p:nvPr/>
        </p:nvCxnSpPr>
        <p:spPr>
          <a:xfrm>
            <a:off x="5946813" y="3661929"/>
            <a:ext cx="283200" cy="298800"/>
          </a:xfrm>
          <a:prstGeom prst="straightConnector1">
            <a:avLst/>
          </a:prstGeom>
          <a:noFill/>
          <a:ln cap="flat" cmpd="sng" w="9525">
            <a:solidFill>
              <a:srgbClr val="FF0000"/>
            </a:solidFill>
            <a:prstDash val="solid"/>
            <a:round/>
            <a:headEnd len="med" w="med" type="none"/>
            <a:tailEnd len="med" w="med" type="triangle"/>
          </a:ln>
        </p:spPr>
      </p:cxnSp>
      <p:cxnSp>
        <p:nvCxnSpPr>
          <p:cNvPr id="401" name="Google Shape;401;p32"/>
          <p:cNvCxnSpPr/>
          <p:nvPr/>
        </p:nvCxnSpPr>
        <p:spPr>
          <a:xfrm>
            <a:off x="6399775" y="3677425"/>
            <a:ext cx="29100" cy="236700"/>
          </a:xfrm>
          <a:prstGeom prst="straightConnector1">
            <a:avLst/>
          </a:prstGeom>
          <a:noFill/>
          <a:ln cap="flat" cmpd="sng" w="9525">
            <a:solidFill>
              <a:srgbClr val="FF0000"/>
            </a:solidFill>
            <a:prstDash val="solid"/>
            <a:round/>
            <a:headEnd len="med" w="med" type="none"/>
            <a:tailEnd len="med" w="med" type="triangle"/>
          </a:ln>
        </p:spPr>
      </p:cxnSp>
      <p:cxnSp>
        <p:nvCxnSpPr>
          <p:cNvPr id="402" name="Google Shape;402;p32"/>
          <p:cNvCxnSpPr/>
          <p:nvPr/>
        </p:nvCxnSpPr>
        <p:spPr>
          <a:xfrm flipH="1">
            <a:off x="6681225" y="3677425"/>
            <a:ext cx="295200" cy="236700"/>
          </a:xfrm>
          <a:prstGeom prst="straightConnector1">
            <a:avLst/>
          </a:prstGeom>
          <a:noFill/>
          <a:ln cap="flat" cmpd="sng" w="9525">
            <a:solidFill>
              <a:srgbClr val="FF0000"/>
            </a:solidFill>
            <a:prstDash val="solid"/>
            <a:round/>
            <a:headEnd len="med" w="med" type="none"/>
            <a:tailEnd len="med" w="med" type="triangle"/>
          </a:ln>
        </p:spPr>
      </p:cxnSp>
      <p:cxnSp>
        <p:nvCxnSpPr>
          <p:cNvPr id="403" name="Google Shape;403;p32"/>
          <p:cNvCxnSpPr>
            <a:endCxn id="397" idx="0"/>
          </p:cNvCxnSpPr>
          <p:nvPr/>
        </p:nvCxnSpPr>
        <p:spPr>
          <a:xfrm flipH="1">
            <a:off x="6796588" y="3661950"/>
            <a:ext cx="885300" cy="252300"/>
          </a:xfrm>
          <a:prstGeom prst="straightConnector1">
            <a:avLst/>
          </a:prstGeom>
          <a:noFill/>
          <a:ln cap="flat" cmpd="sng" w="9525">
            <a:solidFill>
              <a:srgbClr val="FF0000"/>
            </a:solidFill>
            <a:prstDash val="solid"/>
            <a:round/>
            <a:headEnd len="med" w="med" type="none"/>
            <a:tailEnd len="med" w="med" type="triangle"/>
          </a:ln>
        </p:spPr>
      </p:cxnSp>
      <p:sp>
        <p:nvSpPr>
          <p:cNvPr id="404" name="Google Shape;404;p32"/>
          <p:cNvSpPr txBox="1"/>
          <p:nvPr/>
        </p:nvSpPr>
        <p:spPr>
          <a:xfrm>
            <a:off x="5356000" y="876150"/>
            <a:ext cx="37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ulish"/>
                <a:ea typeface="Mulish"/>
                <a:cs typeface="Mulish"/>
                <a:sym typeface="Mulish"/>
              </a:rPr>
              <a:t>Clustering (handles position variance)</a:t>
            </a:r>
            <a:endParaRPr>
              <a:solidFill>
                <a:srgbClr val="FF0000"/>
              </a:solidFill>
              <a:latin typeface="Mulish"/>
              <a:ea typeface="Mulish"/>
              <a:cs typeface="Mulish"/>
              <a:sym typeface="Mulish"/>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33"/>
          <p:cNvPicPr preferRelativeResize="0"/>
          <p:nvPr/>
        </p:nvPicPr>
        <p:blipFill rotWithShape="1">
          <a:blip r:embed="rId3">
            <a:alphaModFix/>
          </a:blip>
          <a:srcRect b="0" l="0" r="921" t="0"/>
          <a:stretch/>
        </p:blipFill>
        <p:spPr>
          <a:xfrm>
            <a:off x="4197900" y="1505450"/>
            <a:ext cx="4303700" cy="2290850"/>
          </a:xfrm>
          <a:prstGeom prst="rect">
            <a:avLst/>
          </a:prstGeom>
          <a:noFill/>
          <a:ln>
            <a:noFill/>
          </a:ln>
        </p:spPr>
      </p:pic>
      <p:sp>
        <p:nvSpPr>
          <p:cNvPr id="410" name="Google Shape;410;p33"/>
          <p:cNvSpPr/>
          <p:nvPr/>
        </p:nvSpPr>
        <p:spPr>
          <a:xfrm>
            <a:off x="6985850" y="1936050"/>
            <a:ext cx="1236000" cy="143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411" name="Google Shape;411;p33"/>
          <p:cNvSpPr txBox="1"/>
          <p:nvPr>
            <p:ph type="title"/>
          </p:nvPr>
        </p:nvSpPr>
        <p:spPr>
          <a:xfrm>
            <a:off x="75000" y="188525"/>
            <a:ext cx="8994000" cy="97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50"/>
              <a:t>   Literature Review: </a:t>
            </a:r>
            <a:r>
              <a:rPr lang="en" sz="1750">
                <a:solidFill>
                  <a:srgbClr val="000000"/>
                </a:solidFill>
                <a:latin typeface="Mulish"/>
                <a:ea typeface="Mulish"/>
                <a:cs typeface="Mulish"/>
                <a:sym typeface="Mulish"/>
              </a:rPr>
              <a:t>Global vs Component-Based Facial Recognition (using SVMs)</a:t>
            </a:r>
            <a:endParaRPr sz="1750" strike="sngStrike">
              <a:latin typeface="Mulish"/>
              <a:ea typeface="Mulish"/>
              <a:cs typeface="Mulish"/>
              <a:sym typeface="Mulish"/>
            </a:endParaRPr>
          </a:p>
        </p:txBody>
      </p:sp>
      <p:sp>
        <p:nvSpPr>
          <p:cNvPr id="412" name="Google Shape;412;p33"/>
          <p:cNvSpPr txBox="1"/>
          <p:nvPr>
            <p:ph idx="1" type="subTitle"/>
          </p:nvPr>
        </p:nvSpPr>
        <p:spPr>
          <a:xfrm>
            <a:off x="264900" y="1565925"/>
            <a:ext cx="3546900" cy="216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rgbClr val="242424"/>
                </a:solidFill>
              </a:rPr>
              <a:t>Component-Based</a:t>
            </a:r>
            <a:r>
              <a:rPr b="1" lang="en" sz="1200">
                <a:solidFill>
                  <a:srgbClr val="242424"/>
                </a:solidFill>
              </a:rPr>
              <a:t> Recognition Method </a:t>
            </a:r>
            <a:r>
              <a:rPr lang="en" sz="1200">
                <a:solidFill>
                  <a:srgbClr val="242424"/>
                </a:solidFill>
              </a:rPr>
              <a:t>           - </a:t>
            </a:r>
            <a:r>
              <a:rPr lang="en" sz="1200">
                <a:solidFill>
                  <a:srgbClr val="242424"/>
                </a:solidFill>
              </a:rPr>
              <a:t>Focus on Features: Examines individual facial features for recognition.</a:t>
            </a:r>
            <a:r>
              <a:rPr lang="en" sz="1200">
                <a:solidFill>
                  <a:srgbClr val="242424"/>
                </a:solidFill>
              </a:rPr>
              <a:t>		         </a:t>
            </a:r>
            <a:endParaRPr sz="1200">
              <a:solidFill>
                <a:srgbClr val="242424"/>
              </a:solidFill>
            </a:endParaRPr>
          </a:p>
          <a:p>
            <a:pPr indent="0" lvl="0" marL="0" rtl="0" algn="l">
              <a:lnSpc>
                <a:spcPct val="115000"/>
              </a:lnSpc>
              <a:spcBef>
                <a:spcPts val="1200"/>
              </a:spcBef>
              <a:spcAft>
                <a:spcPts val="0"/>
              </a:spcAft>
              <a:buNone/>
            </a:pPr>
            <a:r>
              <a:rPr lang="en" sz="1200">
                <a:solidFill>
                  <a:srgbClr val="242424"/>
                </a:solidFill>
              </a:rPr>
              <a:t>- </a:t>
            </a:r>
            <a:r>
              <a:rPr lang="en" sz="1200">
                <a:solidFill>
                  <a:srgbClr val="242424"/>
                </a:solidFill>
              </a:rPr>
              <a:t>Pose Flexibility: Provides recognition to different poses by analyzing feature positions.</a:t>
            </a:r>
            <a:endParaRPr sz="1200">
              <a:solidFill>
                <a:srgbClr val="242424"/>
              </a:solidFill>
            </a:endParaRPr>
          </a:p>
          <a:p>
            <a:pPr indent="0" lvl="0" marL="0" rtl="0" algn="l">
              <a:lnSpc>
                <a:spcPct val="115000"/>
              </a:lnSpc>
              <a:spcBef>
                <a:spcPts val="1200"/>
              </a:spcBef>
              <a:spcAft>
                <a:spcPts val="0"/>
              </a:spcAft>
              <a:buNone/>
            </a:pPr>
            <a:r>
              <a:rPr lang="en" sz="1200">
                <a:solidFill>
                  <a:srgbClr val="242424"/>
                </a:solidFill>
              </a:rPr>
              <a:t>- Integrated Analysis: Combines feature data for a complete facial profile.</a:t>
            </a:r>
            <a:endParaRPr sz="1200">
              <a:solidFill>
                <a:srgbClr val="242424"/>
              </a:solidFill>
            </a:endParaRPr>
          </a:p>
          <a:p>
            <a:pPr indent="0" lvl="0" marL="0" rtl="0" algn="l">
              <a:lnSpc>
                <a:spcPct val="115000"/>
              </a:lnSpc>
              <a:spcBef>
                <a:spcPts val="1200"/>
              </a:spcBef>
              <a:spcAft>
                <a:spcPts val="1200"/>
              </a:spcAft>
              <a:buNone/>
            </a:pPr>
            <a:r>
              <a:t/>
            </a:r>
            <a:endParaRPr sz="1200">
              <a:solidFill>
                <a:srgbClr val="242424"/>
              </a:solidFill>
            </a:endParaRPr>
          </a:p>
        </p:txBody>
      </p:sp>
      <p:sp>
        <p:nvSpPr>
          <p:cNvPr id="413" name="Google Shape;413;p33"/>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14" name="Google Shape;414;p33"/>
          <p:cNvSpPr txBox="1"/>
          <p:nvPr/>
        </p:nvSpPr>
        <p:spPr>
          <a:xfrm>
            <a:off x="6706100" y="1505438"/>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ulish"/>
                <a:ea typeface="Mulish"/>
                <a:cs typeface="Mulish"/>
                <a:sym typeface="Mulish"/>
              </a:rPr>
              <a:t>Integrated Analysis</a:t>
            </a:r>
            <a:endParaRPr>
              <a:solidFill>
                <a:srgbClr val="FF0000"/>
              </a:solidFill>
              <a:latin typeface="Mulish"/>
              <a:ea typeface="Mulish"/>
              <a:cs typeface="Mulish"/>
              <a:sym typeface="Mulish"/>
            </a:endParaRPr>
          </a:p>
        </p:txBody>
      </p:sp>
      <p:pic>
        <p:nvPicPr>
          <p:cNvPr id="415" name="Google Shape;415;p33"/>
          <p:cNvPicPr preferRelativeResize="0"/>
          <p:nvPr/>
        </p:nvPicPr>
        <p:blipFill rotWithShape="1">
          <a:blip r:embed="rId4">
            <a:alphaModFix/>
          </a:blip>
          <a:srcRect b="0" l="3707" r="0" t="0"/>
          <a:stretch/>
        </p:blipFill>
        <p:spPr>
          <a:xfrm>
            <a:off x="3722838" y="1290425"/>
            <a:ext cx="5253824" cy="3040450"/>
          </a:xfrm>
          <a:prstGeom prst="rect">
            <a:avLst/>
          </a:prstGeom>
          <a:noFill/>
          <a:ln>
            <a:noFill/>
          </a:ln>
        </p:spPr>
      </p:pic>
      <p:sp>
        <p:nvSpPr>
          <p:cNvPr id="416" name="Google Shape;416;p33"/>
          <p:cNvSpPr/>
          <p:nvPr/>
        </p:nvSpPr>
        <p:spPr>
          <a:xfrm>
            <a:off x="5367800" y="2184925"/>
            <a:ext cx="392700" cy="29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417" name="Google Shape;417;p33"/>
          <p:cNvSpPr/>
          <p:nvPr/>
        </p:nvSpPr>
        <p:spPr>
          <a:xfrm>
            <a:off x="5782250" y="1791019"/>
            <a:ext cx="2117725" cy="532050"/>
          </a:xfrm>
          <a:custGeom>
            <a:rect b="b" l="l" r="r" t="t"/>
            <a:pathLst>
              <a:path extrusionOk="0" h="21282" w="84709">
                <a:moveTo>
                  <a:pt x="0" y="15465"/>
                </a:moveTo>
                <a:cubicBezTo>
                  <a:pt x="3464" y="12001"/>
                  <a:pt x="8870" y="11268"/>
                  <a:pt x="13088" y="8776"/>
                </a:cubicBezTo>
                <a:cubicBezTo>
                  <a:pt x="22623" y="3142"/>
                  <a:pt x="34721" y="-2115"/>
                  <a:pt x="45371" y="924"/>
                </a:cubicBezTo>
                <a:cubicBezTo>
                  <a:pt x="55933" y="3938"/>
                  <a:pt x="66105" y="8229"/>
                  <a:pt x="76200" y="12557"/>
                </a:cubicBezTo>
                <a:cubicBezTo>
                  <a:pt x="78477" y="13533"/>
                  <a:pt x="80665" y="14790"/>
                  <a:pt x="82599" y="16338"/>
                </a:cubicBezTo>
                <a:cubicBezTo>
                  <a:pt x="83241" y="16852"/>
                  <a:pt x="83761" y="18664"/>
                  <a:pt x="84344" y="18083"/>
                </a:cubicBezTo>
                <a:cubicBezTo>
                  <a:pt x="85462" y="16969"/>
                  <a:pt x="83471" y="11852"/>
                  <a:pt x="83471" y="13430"/>
                </a:cubicBezTo>
                <a:cubicBezTo>
                  <a:pt x="83471" y="16134"/>
                  <a:pt x="83686" y="19784"/>
                  <a:pt x="81435" y="21282"/>
                </a:cubicBezTo>
              </a:path>
            </a:pathLst>
          </a:custGeom>
          <a:noFill/>
          <a:ln cap="flat" cmpd="sng" w="28575">
            <a:solidFill>
              <a:srgbClr val="FF0000"/>
            </a:solidFill>
            <a:prstDash val="solid"/>
            <a:round/>
            <a:headEnd len="med" w="med" type="none"/>
            <a:tailEnd len="med" w="med" type="none"/>
          </a:ln>
        </p:spPr>
      </p:sp>
      <p:sp>
        <p:nvSpPr>
          <p:cNvPr id="418" name="Google Shape;418;p33"/>
          <p:cNvSpPr txBox="1"/>
          <p:nvPr/>
        </p:nvSpPr>
        <p:spPr>
          <a:xfrm>
            <a:off x="8277900" y="2126750"/>
            <a:ext cx="791100" cy="6003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0000"/>
                </a:solidFill>
                <a:latin typeface="Mulish"/>
                <a:ea typeface="Mulish"/>
                <a:cs typeface="Mulish"/>
                <a:sym typeface="Mulish"/>
              </a:rPr>
              <a:t>Expert Right-Eye Recognizer</a:t>
            </a:r>
            <a:endParaRPr sz="900">
              <a:solidFill>
                <a:srgbClr val="FF0000"/>
              </a:solidFill>
              <a:latin typeface="Mulish"/>
              <a:ea typeface="Mulish"/>
              <a:cs typeface="Mulish"/>
              <a:sym typeface="Mulish"/>
            </a:endParaRPr>
          </a:p>
        </p:txBody>
      </p:sp>
      <p:sp>
        <p:nvSpPr>
          <p:cNvPr id="419" name="Google Shape;419;p33"/>
          <p:cNvSpPr/>
          <p:nvPr/>
        </p:nvSpPr>
        <p:spPr>
          <a:xfrm>
            <a:off x="4846350" y="3007925"/>
            <a:ext cx="688800" cy="291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420" name="Google Shape;420;p33"/>
          <p:cNvSpPr txBox="1"/>
          <p:nvPr/>
        </p:nvSpPr>
        <p:spPr>
          <a:xfrm>
            <a:off x="7899975" y="3406150"/>
            <a:ext cx="900300" cy="461700"/>
          </a:xfrm>
          <a:prstGeom prst="rect">
            <a:avLst/>
          </a:prstGeom>
          <a:solidFill>
            <a:srgbClr val="F4CCCC"/>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0000"/>
                </a:solidFill>
                <a:latin typeface="Mulish"/>
                <a:ea typeface="Mulish"/>
                <a:cs typeface="Mulish"/>
                <a:sym typeface="Mulish"/>
              </a:rPr>
              <a:t>Expert Mouth Recognizer</a:t>
            </a:r>
            <a:endParaRPr sz="900">
              <a:solidFill>
                <a:srgbClr val="FF0000"/>
              </a:solidFill>
              <a:latin typeface="Mulish"/>
              <a:ea typeface="Mulish"/>
              <a:cs typeface="Mulish"/>
              <a:sym typeface="Mulish"/>
            </a:endParaRPr>
          </a:p>
        </p:txBody>
      </p:sp>
      <p:sp>
        <p:nvSpPr>
          <p:cNvPr id="421" name="Google Shape;421;p33"/>
          <p:cNvSpPr/>
          <p:nvPr/>
        </p:nvSpPr>
        <p:spPr>
          <a:xfrm>
            <a:off x="5564125" y="3282850"/>
            <a:ext cx="1601225" cy="392625"/>
          </a:xfrm>
          <a:custGeom>
            <a:rect b="b" l="l" r="r" t="t"/>
            <a:pathLst>
              <a:path extrusionOk="0" h="15705" w="64049">
                <a:moveTo>
                  <a:pt x="0" y="0"/>
                </a:moveTo>
                <a:cubicBezTo>
                  <a:pt x="3975" y="612"/>
                  <a:pt x="8361" y="862"/>
                  <a:pt x="11634" y="3199"/>
                </a:cubicBezTo>
                <a:cubicBezTo>
                  <a:pt x="14150" y="4996"/>
                  <a:pt x="15615" y="8557"/>
                  <a:pt x="18614" y="9307"/>
                </a:cubicBezTo>
                <a:cubicBezTo>
                  <a:pt x="25914" y="11133"/>
                  <a:pt x="32939" y="14375"/>
                  <a:pt x="40427" y="15124"/>
                </a:cubicBezTo>
                <a:cubicBezTo>
                  <a:pt x="46649" y="15747"/>
                  <a:pt x="52826" y="13488"/>
                  <a:pt x="59041" y="12797"/>
                </a:cubicBezTo>
                <a:cubicBezTo>
                  <a:pt x="60609" y="12623"/>
                  <a:pt x="64192" y="13422"/>
                  <a:pt x="63694" y="11925"/>
                </a:cubicBezTo>
                <a:cubicBezTo>
                  <a:pt x="63296" y="10729"/>
                  <a:pt x="60904" y="11518"/>
                  <a:pt x="60204" y="10470"/>
                </a:cubicBezTo>
                <a:cubicBezTo>
                  <a:pt x="59556" y="9499"/>
                  <a:pt x="62994" y="9827"/>
                  <a:pt x="63694" y="10761"/>
                </a:cubicBezTo>
                <a:cubicBezTo>
                  <a:pt x="64725" y="12135"/>
                  <a:pt x="63192" y="14275"/>
                  <a:pt x="62240" y="15705"/>
                </a:cubicBezTo>
              </a:path>
            </a:pathLst>
          </a:custGeom>
          <a:noFill/>
          <a:ln cap="flat" cmpd="sng" w="28575">
            <a:solidFill>
              <a:srgbClr val="FF0000"/>
            </a:solidFill>
            <a:prstDash val="solid"/>
            <a:round/>
            <a:headEnd len="med" w="med" type="none"/>
            <a:tailEnd len="med" w="med" type="none"/>
          </a:ln>
        </p:spPr>
      </p:sp>
      <p:sp>
        <p:nvSpPr>
          <p:cNvPr id="422" name="Google Shape;422;p33"/>
          <p:cNvSpPr txBox="1"/>
          <p:nvPr/>
        </p:nvSpPr>
        <p:spPr>
          <a:xfrm>
            <a:off x="6330000" y="1460625"/>
            <a:ext cx="281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0000"/>
                </a:solidFill>
                <a:latin typeface="Mulish"/>
                <a:ea typeface="Mulish"/>
                <a:cs typeface="Mulish"/>
                <a:sym typeface="Mulish"/>
              </a:rPr>
              <a:t>Trained Feature Classifiers (</a:t>
            </a:r>
            <a:r>
              <a:rPr lang="en" sz="1200">
                <a:solidFill>
                  <a:srgbClr val="FF0000"/>
                </a:solidFill>
                <a:latin typeface="Mulish"/>
                <a:ea typeface="Mulish"/>
                <a:cs typeface="Mulish"/>
                <a:sym typeface="Mulish"/>
              </a:rPr>
              <a:t>SVMs)</a:t>
            </a:r>
            <a:endParaRPr sz="1200">
              <a:solidFill>
                <a:srgbClr val="FF0000"/>
              </a:solidFill>
              <a:latin typeface="Mulish"/>
              <a:ea typeface="Mulish"/>
              <a:cs typeface="Mulish"/>
              <a:sym typeface="Mulis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xit" presetID="10" presetSubtype="0">
                                  <p:stCondLst>
                                    <p:cond delay="0"/>
                                  </p:stCondLst>
                                  <p:childTnLst>
                                    <p:animEffect filter="fade" transition="out">
                                      <p:cBhvr>
                                        <p:cTn dur="1000"/>
                                        <p:tgtEl>
                                          <p:spTgt spid="415"/>
                                        </p:tgtEl>
                                      </p:cBhvr>
                                    </p:animEffect>
                                    <p:set>
                                      <p:cBhvr>
                                        <p:cTn dur="1" fill="hold">
                                          <p:stCondLst>
                                            <p:cond delay="1000"/>
                                          </p:stCondLst>
                                        </p:cTn>
                                        <p:tgtEl>
                                          <p:spTgt spid="41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16"/>
                                        </p:tgtEl>
                                      </p:cBhvr>
                                    </p:animEffect>
                                    <p:set>
                                      <p:cBhvr>
                                        <p:cTn dur="1" fill="hold">
                                          <p:stCondLst>
                                            <p:cond delay="1000"/>
                                          </p:stCondLst>
                                        </p:cTn>
                                        <p:tgtEl>
                                          <p:spTgt spid="41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17"/>
                                        </p:tgtEl>
                                      </p:cBhvr>
                                    </p:animEffect>
                                    <p:set>
                                      <p:cBhvr>
                                        <p:cTn dur="1" fill="hold">
                                          <p:stCondLst>
                                            <p:cond delay="1000"/>
                                          </p:stCondLst>
                                        </p:cTn>
                                        <p:tgtEl>
                                          <p:spTgt spid="4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18"/>
                                        </p:tgtEl>
                                      </p:cBhvr>
                                    </p:animEffect>
                                    <p:set>
                                      <p:cBhvr>
                                        <p:cTn dur="1" fill="hold">
                                          <p:stCondLst>
                                            <p:cond delay="1000"/>
                                          </p:stCondLst>
                                        </p:cTn>
                                        <p:tgtEl>
                                          <p:spTgt spid="4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19"/>
                                        </p:tgtEl>
                                      </p:cBhvr>
                                    </p:animEffect>
                                    <p:set>
                                      <p:cBhvr>
                                        <p:cTn dur="1" fill="hold">
                                          <p:stCondLst>
                                            <p:cond delay="1000"/>
                                          </p:stCondLst>
                                        </p:cTn>
                                        <p:tgtEl>
                                          <p:spTgt spid="4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0"/>
                                        </p:tgtEl>
                                      </p:cBhvr>
                                    </p:animEffect>
                                    <p:set>
                                      <p:cBhvr>
                                        <p:cTn dur="1" fill="hold">
                                          <p:stCondLst>
                                            <p:cond delay="1000"/>
                                          </p:stCondLst>
                                        </p:cTn>
                                        <p:tgtEl>
                                          <p:spTgt spid="4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21"/>
                                        </p:tgtEl>
                                      </p:cBhvr>
                                    </p:animEffect>
                                    <p:set>
                                      <p:cBhvr>
                                        <p:cTn dur="1" fill="hold">
                                          <p:stCondLst>
                                            <p:cond delay="1000"/>
                                          </p:stCondLst>
                                        </p:cTn>
                                        <p:tgtEl>
                                          <p:spTgt spid="42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par>
                                <p:cTn fill="hold" nodeType="withEffect" presetClass="exit" presetID="10" presetSubtype="0">
                                  <p:stCondLst>
                                    <p:cond delay="0"/>
                                  </p:stCondLst>
                                  <p:childTnLst>
                                    <p:animEffect filter="fade" transition="out">
                                      <p:cBhvr>
                                        <p:cTn dur="1000"/>
                                        <p:tgtEl>
                                          <p:spTgt spid="422"/>
                                        </p:tgtEl>
                                      </p:cBhvr>
                                    </p:animEffect>
                                    <p:set>
                                      <p:cBhvr>
                                        <p:cTn dur="1" fill="hold">
                                          <p:stCondLst>
                                            <p:cond delay="1000"/>
                                          </p:stCondLst>
                                        </p:cTn>
                                        <p:tgtEl>
                                          <p:spTgt spid="4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4"/>
          <p:cNvSpPr txBox="1"/>
          <p:nvPr>
            <p:ph type="title"/>
          </p:nvPr>
        </p:nvSpPr>
        <p:spPr>
          <a:xfrm>
            <a:off x="75000" y="188525"/>
            <a:ext cx="8994000" cy="97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50"/>
              <a:t>   Literature Review: </a:t>
            </a:r>
            <a:r>
              <a:rPr lang="en" sz="1750">
                <a:solidFill>
                  <a:srgbClr val="000000"/>
                </a:solidFill>
                <a:latin typeface="Mulish"/>
                <a:ea typeface="Mulish"/>
                <a:cs typeface="Mulish"/>
                <a:sym typeface="Mulish"/>
              </a:rPr>
              <a:t>Global vs Component-Based Facial Recognition (using SVMs)</a:t>
            </a:r>
            <a:endParaRPr sz="1750" strike="sngStrike">
              <a:latin typeface="Mulish"/>
              <a:ea typeface="Mulish"/>
              <a:cs typeface="Mulish"/>
              <a:sym typeface="Mulish"/>
            </a:endParaRPr>
          </a:p>
        </p:txBody>
      </p:sp>
      <p:sp>
        <p:nvSpPr>
          <p:cNvPr id="428" name="Google Shape;428;p34"/>
          <p:cNvSpPr txBox="1"/>
          <p:nvPr>
            <p:ph idx="1" type="subTitle"/>
          </p:nvPr>
        </p:nvSpPr>
        <p:spPr>
          <a:xfrm>
            <a:off x="250350" y="1602275"/>
            <a:ext cx="4666800" cy="24150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solidFill>
                  <a:srgbClr val="242424"/>
                </a:solidFill>
              </a:rPr>
              <a:t>Findings: Method Comparison</a:t>
            </a:r>
            <a:endParaRPr b="1" sz="1200">
              <a:solidFill>
                <a:srgbClr val="242424"/>
              </a:solidFill>
            </a:endParaRPr>
          </a:p>
          <a:p>
            <a:pPr indent="0" lvl="0" marL="0" rtl="0" algn="l">
              <a:lnSpc>
                <a:spcPct val="115000"/>
              </a:lnSpc>
              <a:spcBef>
                <a:spcPts val="1200"/>
              </a:spcBef>
              <a:spcAft>
                <a:spcPts val="0"/>
              </a:spcAft>
              <a:buNone/>
            </a:pPr>
            <a:r>
              <a:rPr lang="en" sz="1200">
                <a:solidFill>
                  <a:srgbClr val="242424"/>
                </a:solidFill>
              </a:rPr>
              <a:t>- Component approach consistently outperformed global approach at accurately recognizing face despite angle variance </a:t>
            </a:r>
            <a:endParaRPr sz="1200">
              <a:solidFill>
                <a:srgbClr val="242424"/>
              </a:solidFill>
            </a:endParaRPr>
          </a:p>
          <a:p>
            <a:pPr indent="0" lvl="0" marL="0" rtl="0" algn="l">
              <a:lnSpc>
                <a:spcPct val="115000"/>
              </a:lnSpc>
              <a:spcBef>
                <a:spcPts val="1200"/>
              </a:spcBef>
              <a:spcAft>
                <a:spcPts val="0"/>
              </a:spcAft>
              <a:buNone/>
            </a:pPr>
            <a:r>
              <a:rPr lang="en" sz="1200">
                <a:solidFill>
                  <a:srgbClr val="242424"/>
                </a:solidFill>
              </a:rPr>
              <a:t>- Global approach with clustering showed improved recognition accuracy for some pose categories, demonstrating robustness  </a:t>
            </a:r>
            <a:endParaRPr sz="1200">
              <a:solidFill>
                <a:srgbClr val="242424"/>
              </a:solidFill>
            </a:endParaRPr>
          </a:p>
          <a:p>
            <a:pPr indent="0" lvl="0" marL="0" rtl="0" algn="l">
              <a:lnSpc>
                <a:spcPct val="115000"/>
              </a:lnSpc>
              <a:spcBef>
                <a:spcPts val="1200"/>
              </a:spcBef>
              <a:spcAft>
                <a:spcPts val="1200"/>
              </a:spcAft>
              <a:buNone/>
            </a:pPr>
            <a:r>
              <a:rPr lang="en" sz="1200">
                <a:solidFill>
                  <a:srgbClr val="242424"/>
                </a:solidFill>
              </a:rPr>
              <a:t>- Influences my project to focus on component-based recognition approach to maximize robustness and reliability</a:t>
            </a:r>
            <a:endParaRPr sz="1200">
              <a:solidFill>
                <a:srgbClr val="242424"/>
              </a:solidFill>
            </a:endParaRPr>
          </a:p>
        </p:txBody>
      </p:sp>
      <p:sp>
        <p:nvSpPr>
          <p:cNvPr id="429" name="Google Shape;429;p34"/>
          <p:cNvSpPr txBox="1"/>
          <p:nvPr>
            <p:ph idx="12" type="sldNum"/>
          </p:nvPr>
        </p:nvSpPr>
        <p:spPr>
          <a:xfrm>
            <a:off x="4297650" y="4602875"/>
            <a:ext cx="548700" cy="33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30" name="Google Shape;430;p34"/>
          <p:cNvPicPr preferRelativeResize="0"/>
          <p:nvPr/>
        </p:nvPicPr>
        <p:blipFill>
          <a:blip r:embed="rId3">
            <a:alphaModFix/>
          </a:blip>
          <a:stretch>
            <a:fillRect/>
          </a:stretch>
        </p:blipFill>
        <p:spPr>
          <a:xfrm>
            <a:off x="4989575" y="1490750"/>
            <a:ext cx="3922049" cy="2720524"/>
          </a:xfrm>
          <a:prstGeom prst="rect">
            <a:avLst/>
          </a:prstGeom>
          <a:noFill/>
          <a:ln>
            <a:noFill/>
          </a:ln>
        </p:spPr>
      </p:pic>
      <p:cxnSp>
        <p:nvCxnSpPr>
          <p:cNvPr id="431" name="Google Shape;431;p34"/>
          <p:cNvCxnSpPr/>
          <p:nvPr/>
        </p:nvCxnSpPr>
        <p:spPr>
          <a:xfrm>
            <a:off x="5271475" y="1428750"/>
            <a:ext cx="627000" cy="785400"/>
          </a:xfrm>
          <a:prstGeom prst="straightConnector1">
            <a:avLst/>
          </a:prstGeom>
          <a:noFill/>
          <a:ln cap="flat" cmpd="sng" w="9525">
            <a:solidFill>
              <a:srgbClr val="FF0000"/>
            </a:solidFill>
            <a:prstDash val="solid"/>
            <a:round/>
            <a:headEnd len="med" w="med" type="none"/>
            <a:tailEnd len="med" w="med" type="triangle"/>
          </a:ln>
        </p:spPr>
      </p:cxnSp>
      <p:sp>
        <p:nvSpPr>
          <p:cNvPr id="432" name="Google Shape;432;p34"/>
          <p:cNvSpPr txBox="1"/>
          <p:nvPr/>
        </p:nvSpPr>
        <p:spPr>
          <a:xfrm>
            <a:off x="3562750" y="1173750"/>
            <a:ext cx="4188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Mulish"/>
                <a:ea typeface="Mulish"/>
                <a:cs typeface="Mulish"/>
                <a:sym typeface="Mulish"/>
              </a:rPr>
              <a:t>    </a:t>
            </a:r>
            <a:r>
              <a:rPr lang="en" sz="1300">
                <a:solidFill>
                  <a:srgbClr val="FF0000"/>
                </a:solidFill>
                <a:latin typeface="Mulish"/>
                <a:ea typeface="Mulish"/>
                <a:cs typeface="Mulish"/>
                <a:sym typeface="Mulish"/>
              </a:rPr>
              <a:t>Component-based</a:t>
            </a:r>
            <a:endParaRPr sz="1300">
              <a:solidFill>
                <a:srgbClr val="FF0000"/>
              </a:solidFill>
              <a:latin typeface="Mulish"/>
              <a:ea typeface="Mulish"/>
              <a:cs typeface="Mulish"/>
              <a:sym typeface="Mulish"/>
            </a:endParaRPr>
          </a:p>
          <a:p>
            <a:pPr indent="0" lvl="0" marL="0" rtl="0" algn="l">
              <a:spcBef>
                <a:spcPts val="0"/>
              </a:spcBef>
              <a:spcAft>
                <a:spcPts val="0"/>
              </a:spcAft>
              <a:buNone/>
            </a:pPr>
            <a:r>
              <a:t/>
            </a:r>
            <a:endParaRPr sz="1300">
              <a:solidFill>
                <a:srgbClr val="FF0000"/>
              </a:solidFill>
              <a:latin typeface="Mulish"/>
              <a:ea typeface="Mulish"/>
              <a:cs typeface="Mulish"/>
              <a:sym typeface="Mulish"/>
            </a:endParaRPr>
          </a:p>
          <a:p>
            <a:pPr indent="0" lvl="0" marL="0" rtl="0" algn="l">
              <a:spcBef>
                <a:spcPts val="0"/>
              </a:spcBef>
              <a:spcAft>
                <a:spcPts val="0"/>
              </a:spcAft>
              <a:buNone/>
            </a:pPr>
            <a:r>
              <a:rPr lang="en" sz="1300">
                <a:solidFill>
                  <a:srgbClr val="FF0000"/>
                </a:solidFill>
                <a:latin typeface="Mulish"/>
                <a:ea typeface="Mulish"/>
                <a:cs typeface="Mulish"/>
                <a:sym typeface="Mulish"/>
              </a:rPr>
              <a:t>Global + clustering</a:t>
            </a:r>
            <a:endParaRPr sz="1300">
              <a:solidFill>
                <a:srgbClr val="FF0000"/>
              </a:solidFill>
              <a:latin typeface="Mulish"/>
              <a:ea typeface="Mulish"/>
              <a:cs typeface="Mulish"/>
              <a:sym typeface="Mulish"/>
            </a:endParaRPr>
          </a:p>
        </p:txBody>
      </p:sp>
      <p:cxnSp>
        <p:nvCxnSpPr>
          <p:cNvPr id="433" name="Google Shape;433;p34"/>
          <p:cNvCxnSpPr/>
          <p:nvPr/>
        </p:nvCxnSpPr>
        <p:spPr>
          <a:xfrm>
            <a:off x="4917150" y="1893800"/>
            <a:ext cx="1003200" cy="523800"/>
          </a:xfrm>
          <a:prstGeom prst="straightConnector1">
            <a:avLst/>
          </a:prstGeom>
          <a:noFill/>
          <a:ln cap="flat" cmpd="sng" w="9525">
            <a:solidFill>
              <a:srgbClr val="FF0000"/>
            </a:solidFill>
            <a:prstDash val="solid"/>
            <a:round/>
            <a:headEnd len="med" w="med" type="none"/>
            <a:tailEnd len="med" w="med" type="triangle"/>
          </a:ln>
        </p:spPr>
      </p:cxnSp>
      <p:sp>
        <p:nvSpPr>
          <p:cNvPr id="434" name="Google Shape;434;p34"/>
          <p:cNvSpPr txBox="1"/>
          <p:nvPr/>
        </p:nvSpPr>
        <p:spPr>
          <a:xfrm>
            <a:off x="5146800" y="4105175"/>
            <a:ext cx="392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212121"/>
                </a:solidFill>
                <a:latin typeface="Mulish"/>
                <a:ea typeface="Mulish"/>
                <a:cs typeface="Mulish"/>
                <a:sym typeface="Mulish"/>
              </a:rPr>
              <a:t>Likelihood of system mistakenly identifying non matching image as a match</a:t>
            </a:r>
            <a:endParaRPr b="1" sz="800">
              <a:solidFill>
                <a:srgbClr val="212121"/>
              </a:solidFill>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xmlns:r="http://schemas.openxmlformats.org/officeDocument/2006/relationships" name="Elegant Bachelor Thesis by Slidesgo">
  <a:themeElements>
    <a:clrScheme name="Simple Light">
      <a:dk1>
        <a:srgbClr val="5C5C5F"/>
      </a:dk1>
      <a:lt1>
        <a:srgbClr val="D8CEC9"/>
      </a:lt1>
      <a:dk2>
        <a:srgbClr val="927C71"/>
      </a:dk2>
      <a:lt2>
        <a:srgbClr val="FAFAFA"/>
      </a:lt2>
      <a:accent1>
        <a:srgbClr val="C99A7D"/>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